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49" r:id="rId2"/>
  </p:sldMasterIdLst>
  <p:notesMasterIdLst>
    <p:notesMasterId r:id="rId23"/>
  </p:notesMasterIdLst>
  <p:handoutMasterIdLst>
    <p:handoutMasterId r:id="rId24"/>
  </p:handoutMasterIdLst>
  <p:sldIdLst>
    <p:sldId id="257" r:id="rId3"/>
    <p:sldId id="296" r:id="rId4"/>
    <p:sldId id="297" r:id="rId5"/>
    <p:sldId id="301" r:id="rId6"/>
    <p:sldId id="305" r:id="rId7"/>
    <p:sldId id="298" r:id="rId8"/>
    <p:sldId id="302" r:id="rId9"/>
    <p:sldId id="303" r:id="rId10"/>
    <p:sldId id="271" r:id="rId11"/>
    <p:sldId id="273" r:id="rId12"/>
    <p:sldId id="269" r:id="rId13"/>
    <p:sldId id="274" r:id="rId14"/>
    <p:sldId id="276" r:id="rId15"/>
    <p:sldId id="280" r:id="rId16"/>
    <p:sldId id="279" r:id="rId17"/>
    <p:sldId id="282" r:id="rId18"/>
    <p:sldId id="284" r:id="rId19"/>
    <p:sldId id="290" r:id="rId20"/>
    <p:sldId id="291" r:id="rId21"/>
    <p:sldId id="259" r:id="rId22"/>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C821C"/>
    <a:srgbClr val="156635"/>
    <a:srgbClr val="698335"/>
    <a:srgbClr val="336600"/>
    <a:srgbClr val="762123"/>
    <a:srgbClr val="CBF5DC"/>
    <a:srgbClr val="93E9B6"/>
    <a:srgbClr val="F6C798"/>
    <a:srgbClr val="E49C9E"/>
    <a:srgbClr val="15683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118" autoAdjust="0"/>
    <p:restoredTop sz="80071" autoAdjust="0"/>
  </p:normalViewPr>
  <p:slideViewPr>
    <p:cSldViewPr>
      <p:cViewPr>
        <p:scale>
          <a:sx n="66" d="100"/>
          <a:sy n="66" d="100"/>
        </p:scale>
        <p:origin x="-1512" y="-72"/>
      </p:cViewPr>
      <p:guideLst>
        <p:guide orient="horz" pos="2160"/>
        <p:guide pos="2880"/>
      </p:guideLst>
    </p:cSldViewPr>
  </p:slideViewPr>
  <p:outlineViewPr>
    <p:cViewPr>
      <p:scale>
        <a:sx n="33" d="100"/>
        <a:sy n="33" d="100"/>
      </p:scale>
      <p:origin x="0" y="0"/>
    </p:cViewPr>
  </p:outlineViewPr>
  <p:notesTextViewPr>
    <p:cViewPr>
      <p:scale>
        <a:sx n="125" d="100"/>
        <a:sy n="125" d="100"/>
      </p:scale>
      <p:origin x="0" y="0"/>
    </p:cViewPr>
  </p:notesTextViewPr>
  <p:sorterViewPr>
    <p:cViewPr>
      <p:scale>
        <a:sx n="100" d="100"/>
        <a:sy n="100" d="100"/>
      </p:scale>
      <p:origin x="0" y="0"/>
    </p:cViewPr>
  </p:sorterViewPr>
  <p:notesViewPr>
    <p:cSldViewPr>
      <p:cViewPr varScale="1">
        <p:scale>
          <a:sx n="61" d="100"/>
          <a:sy n="61" d="100"/>
        </p:scale>
        <p:origin x="-2922" y="-96"/>
      </p:cViewPr>
      <p:guideLst>
        <p:guide orient="horz" pos="3127"/>
        <p:guide pos="214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48609"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US"/>
          </a:p>
        </p:txBody>
      </p:sp>
      <p:sp>
        <p:nvSpPr>
          <p:cNvPr id="1048610"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4C8D1A6B-FE55-42ED-84F6-A119C21957C2}" type="datetimeFigureOut">
              <a:rPr lang="en-US" smtClean="0"/>
              <a:t>6/30/2016</a:t>
            </a:fld>
            <a:endParaRPr lang="en-US"/>
          </a:p>
        </p:txBody>
      </p:sp>
      <p:sp>
        <p:nvSpPr>
          <p:cNvPr id="1048611" name="Footer Placehold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en-US"/>
          </a:p>
        </p:txBody>
      </p:sp>
      <p:sp>
        <p:nvSpPr>
          <p:cNvPr id="1048612" name="Slide Number Placehold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7B38CDC3-EE21-4690-9123-29E5B27C22FA}" type="slidenum">
              <a:rPr lang="en-US" smtClean="0"/>
              <a:t>‹#›</a:t>
            </a:fld>
            <a:endParaRPr lang="en-US"/>
          </a:p>
        </p:txBody>
      </p:sp>
    </p:spTree>
    <p:extLst>
      <p:ext uri="{BB962C8B-B14F-4D97-AF65-F5344CB8AC3E}">
        <p14:creationId xmlns:p14="http://schemas.microsoft.com/office/powerpoint/2010/main" val="28727690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48603"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US"/>
          </a:p>
        </p:txBody>
      </p:sp>
      <p:sp>
        <p:nvSpPr>
          <p:cNvPr id="1048604"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9344980D-33A7-4030-B390-DC47B54376D7}" type="datetimeFigureOut">
              <a:rPr lang="en-US" smtClean="0"/>
              <a:t>6/30/2016</a:t>
            </a:fld>
            <a:endParaRPr lang="en-US"/>
          </a:p>
        </p:txBody>
      </p:sp>
      <p:sp>
        <p:nvSpPr>
          <p:cNvPr id="1048605"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1048606"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48607"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n-US"/>
          </a:p>
        </p:txBody>
      </p:sp>
      <p:sp>
        <p:nvSpPr>
          <p:cNvPr id="1048608"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A85DB3CD-82CE-4D61-A55F-4B85DC44DBC7}" type="slidenum">
              <a:rPr lang="en-US" smtClean="0"/>
              <a:t>‹#›</a:t>
            </a:fld>
            <a:endParaRPr lang="en-US"/>
          </a:p>
        </p:txBody>
      </p:sp>
    </p:spTree>
    <p:extLst>
      <p:ext uri="{BB962C8B-B14F-4D97-AF65-F5344CB8AC3E}">
        <p14:creationId xmlns:p14="http://schemas.microsoft.com/office/powerpoint/2010/main" val="38646942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580" name="Slide Image Placeholder 1"/>
          <p:cNvSpPr>
            <a:spLocks noGrp="1" noRot="1" noChangeAspect="1"/>
          </p:cNvSpPr>
          <p:nvPr>
            <p:ph type="sldImg"/>
          </p:nvPr>
        </p:nvSpPr>
        <p:spPr/>
      </p:sp>
      <p:sp>
        <p:nvSpPr>
          <p:cNvPr id="1048581" name="Notes Placeholder 2"/>
          <p:cNvSpPr>
            <a:spLocks noGrp="1"/>
          </p:cNvSpPr>
          <p:nvPr>
            <p:ph type="body" idx="1"/>
          </p:nvPr>
        </p:nvSpPr>
        <p:spPr/>
        <p:txBody>
          <a:bodyPr/>
          <a:lstStyle/>
          <a:p>
            <a:endParaRPr lang="en-US" dirty="0"/>
          </a:p>
        </p:txBody>
      </p:sp>
      <p:sp>
        <p:nvSpPr>
          <p:cNvPr id="1048582" name="Slide Number Placeholder 3"/>
          <p:cNvSpPr>
            <a:spLocks noGrp="1"/>
          </p:cNvSpPr>
          <p:nvPr>
            <p:ph type="sldNum" sz="quarter" idx="10"/>
          </p:nvPr>
        </p:nvSpPr>
        <p:spPr/>
        <p:txBody>
          <a:bodyPr/>
          <a:lstStyle/>
          <a:p>
            <a:fld id="{A85DB3CD-82CE-4D61-A55F-4B85DC44DBC7}" type="slidenum">
              <a:rPr lang="en-US" smtClean="0"/>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total storage</a:t>
            </a:r>
            <a:r>
              <a:rPr lang="en-US" baseline="0" dirty="0" smtClean="0"/>
              <a:t> losses depends on the </a:t>
            </a:r>
          </a:p>
          <a:p>
            <a:pPr marL="171450" indent="-171450">
              <a:buFont typeface="Arial" pitchFamily="34" charset="0"/>
              <a:buChar char="•"/>
            </a:pPr>
            <a:r>
              <a:rPr lang="en-US" baseline="0" dirty="0" smtClean="0"/>
              <a:t>Amount of grain stored </a:t>
            </a:r>
          </a:p>
          <a:p>
            <a:pPr marL="171450" indent="-171450">
              <a:buFont typeface="Arial" pitchFamily="34" charset="0"/>
              <a:buChar char="•"/>
            </a:pPr>
            <a:r>
              <a:rPr lang="en-US" baseline="0" dirty="0" smtClean="0"/>
              <a:t>The storage technology used</a:t>
            </a:r>
          </a:p>
          <a:p>
            <a:pPr marL="171450" indent="-171450">
              <a:buFont typeface="Arial" pitchFamily="34" charset="0"/>
              <a:buChar char="•"/>
            </a:pPr>
            <a:r>
              <a:rPr lang="en-US" baseline="0" dirty="0" smtClean="0"/>
              <a:t>Storage duration </a:t>
            </a:r>
          </a:p>
          <a:p>
            <a:pPr marL="171450" indent="-171450">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t>16</a:t>
            </a:fld>
            <a:endParaRPr lang="en-US"/>
          </a:p>
        </p:txBody>
      </p:sp>
    </p:spTree>
    <p:extLst>
      <p:ext uri="{BB962C8B-B14F-4D97-AF65-F5344CB8AC3E}">
        <p14:creationId xmlns:p14="http://schemas.microsoft.com/office/powerpoint/2010/main" val="38565968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GB" sz="1200" dirty="0" smtClean="0"/>
              <a:t>Benefits were measured in terms of the amount of saved losses.</a:t>
            </a:r>
          </a:p>
          <a:p>
            <a:pPr marL="171450" indent="-171450">
              <a:buFont typeface="Arial" pitchFamily="34" charset="0"/>
              <a:buChar char="•"/>
            </a:pPr>
            <a:r>
              <a:rPr lang="en-US" dirty="0" smtClean="0"/>
              <a:t>Market price of </a:t>
            </a:r>
            <a:r>
              <a:rPr lang="en-GB" sz="1200" dirty="0" smtClean="0"/>
              <a:t>371Tshs per Kg </a:t>
            </a:r>
            <a:r>
              <a:rPr lang="en-US" dirty="0" smtClean="0"/>
              <a:t> was used to compute the monetary value of estimated loss </a:t>
            </a:r>
          </a:p>
          <a:p>
            <a:pPr marL="171450" indent="-171450">
              <a:buFont typeface="Arial" pitchFamily="34" charset="0"/>
              <a:buChar char="•"/>
            </a:pPr>
            <a:r>
              <a:rPr lang="en-US" dirty="0" smtClean="0"/>
              <a:t>NPV, BCR, and IRR was computed </a:t>
            </a:r>
          </a:p>
          <a:p>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t>17</a:t>
            </a:fld>
            <a:endParaRPr lang="en-US"/>
          </a:p>
        </p:txBody>
      </p:sp>
    </p:spTree>
    <p:extLst>
      <p:ext uri="{BB962C8B-B14F-4D97-AF65-F5344CB8AC3E}">
        <p14:creationId xmlns:p14="http://schemas.microsoft.com/office/powerpoint/2010/main" val="38565968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Sensitivity analysis</a:t>
            </a:r>
          </a:p>
          <a:p>
            <a:pPr marL="171450" indent="-171450">
              <a:buFont typeface="Arial" pitchFamily="34" charset="0"/>
              <a:buChar char="•"/>
            </a:pPr>
            <a:r>
              <a:rPr lang="en-US" sz="1200" kern="1200" dirty="0" smtClean="0">
                <a:solidFill>
                  <a:schemeClr val="tx1"/>
                </a:solidFill>
                <a:effectLst/>
                <a:latin typeface="+mn-lt"/>
                <a:ea typeface="+mn-ea"/>
                <a:cs typeface="+mn-cs"/>
              </a:rPr>
              <a:t>Decrease</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in maize grain price </a:t>
            </a:r>
          </a:p>
          <a:p>
            <a:pPr marL="171450" indent="-171450">
              <a:buFont typeface="Arial" pitchFamily="34" charset="0"/>
              <a:buChar char="•"/>
            </a:pPr>
            <a:r>
              <a:rPr lang="en-US" sz="1200" kern="1200" dirty="0" smtClean="0">
                <a:solidFill>
                  <a:schemeClr val="tx1"/>
                </a:solidFill>
                <a:effectLst/>
                <a:latin typeface="+mn-lt"/>
                <a:ea typeface="+mn-ea"/>
                <a:cs typeface="+mn-cs"/>
              </a:rPr>
              <a:t>Increase in Cost of the storage bags</a:t>
            </a:r>
          </a:p>
          <a:p>
            <a:pPr marL="0" indent="0">
              <a:buFont typeface="Arial" pitchFamily="34" charset="0"/>
              <a:buNone/>
            </a:pPr>
            <a:r>
              <a:rPr lang="en-US" sz="1200" kern="1200" dirty="0" smtClean="0">
                <a:solidFill>
                  <a:schemeClr val="tx1"/>
                </a:solidFill>
                <a:effectLst/>
                <a:latin typeface="+mn-lt"/>
                <a:ea typeface="+mn-ea"/>
                <a:cs typeface="+mn-cs"/>
              </a:rPr>
              <a:t>20% used</a:t>
            </a:r>
            <a:r>
              <a:rPr lang="en-US" sz="1200" kern="1200" baseline="0" dirty="0" smtClean="0">
                <a:solidFill>
                  <a:schemeClr val="tx1"/>
                </a:solidFill>
                <a:effectLst/>
                <a:latin typeface="+mn-lt"/>
                <a:ea typeface="+mn-ea"/>
                <a:cs typeface="+mn-cs"/>
              </a:rPr>
              <a:t> to check the feasibility of HS under a wide margin of adverse change </a:t>
            </a:r>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t>18</a:t>
            </a:fld>
            <a:endParaRPr lang="en-US"/>
          </a:p>
        </p:txBody>
      </p:sp>
    </p:spTree>
    <p:extLst>
      <p:ext uri="{BB962C8B-B14F-4D97-AF65-F5344CB8AC3E}">
        <p14:creationId xmlns:p14="http://schemas.microsoft.com/office/powerpoint/2010/main" val="38565968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t>19</a:t>
            </a:fld>
            <a:endParaRPr lang="en-US"/>
          </a:p>
        </p:txBody>
      </p:sp>
    </p:spTree>
    <p:extLst>
      <p:ext uri="{BB962C8B-B14F-4D97-AF65-F5344CB8AC3E}">
        <p14:creationId xmlns:p14="http://schemas.microsoft.com/office/powerpoint/2010/main" val="38565968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smtClean="0"/>
              <a:t>IITA has introduced the improved hermetic grain storage technologies to smallholder farmers in Tanzania</a:t>
            </a:r>
          </a:p>
          <a:p>
            <a:r>
              <a:rPr lang="en-GB" sz="1200" dirty="0" smtClean="0"/>
              <a:t>These technologies</a:t>
            </a:r>
            <a:r>
              <a:rPr lang="en-GB" sz="1200" baseline="0" dirty="0" smtClean="0"/>
              <a:t> </a:t>
            </a:r>
            <a:r>
              <a:rPr lang="en-GB" sz="1200" dirty="0" smtClean="0"/>
              <a:t>have potential of  significantly reducing storage losses</a:t>
            </a:r>
          </a:p>
          <a:p>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t>5</a:t>
            </a:fld>
            <a:endParaRPr lang="en-US"/>
          </a:p>
        </p:txBody>
      </p:sp>
    </p:spTree>
    <p:extLst>
      <p:ext uri="{BB962C8B-B14F-4D97-AF65-F5344CB8AC3E}">
        <p14:creationId xmlns:p14="http://schemas.microsoft.com/office/powerpoint/2010/main" val="10803206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175 randomly selected farmers </a:t>
            </a:r>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t>9</a:t>
            </a:fld>
            <a:endParaRPr lang="en-US"/>
          </a:p>
        </p:txBody>
      </p:sp>
    </p:spTree>
    <p:extLst>
      <p:ext uri="{BB962C8B-B14F-4D97-AF65-F5344CB8AC3E}">
        <p14:creationId xmlns:p14="http://schemas.microsoft.com/office/powerpoint/2010/main" val="9398520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t>10</a:t>
            </a:fld>
            <a:endParaRPr lang="en-US"/>
          </a:p>
        </p:txBody>
      </p:sp>
    </p:spTree>
    <p:extLst>
      <p:ext uri="{BB962C8B-B14F-4D97-AF65-F5344CB8AC3E}">
        <p14:creationId xmlns:p14="http://schemas.microsoft.com/office/powerpoint/2010/main" val="40080933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Partial  budget allows other aspects of profit that are not changed by the decision to be safely ignored and focus on the effect of the changes on the profitability of an enterprise. </a:t>
            </a:r>
          </a:p>
          <a:p>
            <a:r>
              <a:rPr lang="en-US" sz="1200" kern="1200" dirty="0" smtClean="0">
                <a:solidFill>
                  <a:schemeClr val="tx1"/>
                </a:solidFill>
                <a:effectLst/>
                <a:latin typeface="+mn-lt"/>
                <a:ea typeface="+mn-ea"/>
                <a:cs typeface="+mn-cs"/>
              </a:rPr>
              <a:t>Adetunji</a:t>
            </a:r>
            <a:r>
              <a:rPr lang="en-US" sz="1200" kern="1200" baseline="0" dirty="0" smtClean="0">
                <a:solidFill>
                  <a:schemeClr val="tx1"/>
                </a:solidFill>
                <a:effectLst/>
                <a:latin typeface="+mn-lt"/>
                <a:ea typeface="+mn-ea"/>
                <a:cs typeface="+mn-cs"/>
              </a:rPr>
              <a:t>, 2007 use partial budget to determine the cost and benefit of different storage technologies </a:t>
            </a:r>
          </a:p>
          <a:p>
            <a:r>
              <a:rPr lang="en-GB" sz="1200" dirty="0" smtClean="0"/>
              <a:t>Change in storage technology affects only storage aspects of postharvest handling</a:t>
            </a:r>
            <a:endParaRPr lang="en-US" sz="1200" kern="1200" baseline="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t>11</a:t>
            </a:fld>
            <a:endParaRPr lang="en-US"/>
          </a:p>
        </p:txBody>
      </p:sp>
    </p:spTree>
    <p:extLst>
      <p:ext uri="{BB962C8B-B14F-4D97-AF65-F5344CB8AC3E}">
        <p14:creationId xmlns:p14="http://schemas.microsoft.com/office/powerpoint/2010/main" val="21908081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SA  - determine how the</a:t>
            </a:r>
            <a:r>
              <a:rPr lang="en-US" baseline="0" dirty="0" smtClean="0"/>
              <a:t> investment is sensitive to change in the key variable </a:t>
            </a:r>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t>12</a:t>
            </a:fld>
            <a:endParaRPr lang="en-US"/>
          </a:p>
        </p:txBody>
      </p:sp>
    </p:spTree>
    <p:extLst>
      <p:ext uri="{BB962C8B-B14F-4D97-AF65-F5344CB8AC3E}">
        <p14:creationId xmlns:p14="http://schemas.microsoft.com/office/powerpoint/2010/main" val="38565968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sz="1200" kern="1200" dirty="0" smtClean="0">
                <a:solidFill>
                  <a:schemeClr val="tx1"/>
                </a:solidFill>
                <a:effectLst/>
                <a:latin typeface="+mn-lt"/>
                <a:ea typeface="+mn-ea"/>
                <a:cs typeface="+mn-cs"/>
              </a:rPr>
              <a:t>Labor used</a:t>
            </a:r>
            <a:r>
              <a:rPr lang="en-US" sz="1200" kern="1200" baseline="0" dirty="0" smtClean="0">
                <a:solidFill>
                  <a:schemeClr val="tx1"/>
                </a:solidFill>
                <a:effectLst/>
                <a:latin typeface="+mn-lt"/>
                <a:ea typeface="+mn-ea"/>
                <a:cs typeface="+mn-cs"/>
              </a:rPr>
              <a:t> for </a:t>
            </a:r>
            <a:r>
              <a:rPr lang="en-US" sz="1200" kern="1200" dirty="0" smtClean="0">
                <a:solidFill>
                  <a:schemeClr val="tx1"/>
                </a:solidFill>
                <a:effectLst/>
                <a:latin typeface="+mn-lt"/>
                <a:ea typeface="+mn-ea"/>
                <a:cs typeface="+mn-cs"/>
              </a:rPr>
              <a:t>bagging,</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arranging bags in the storage spaces</a:t>
            </a:r>
          </a:p>
          <a:p>
            <a:pPr marL="171450" indent="-171450">
              <a:buFont typeface="Arial" pitchFamily="34" charset="0"/>
              <a:buChar char="•"/>
            </a:pPr>
            <a:r>
              <a:rPr lang="en-US" sz="1200" kern="1200" dirty="0" smtClean="0">
                <a:solidFill>
                  <a:schemeClr val="tx1"/>
                </a:solidFill>
                <a:effectLst/>
                <a:latin typeface="+mn-lt"/>
                <a:ea typeface="+mn-ea"/>
                <a:cs typeface="+mn-cs"/>
              </a:rPr>
              <a:t>Zinc phosphide </a:t>
            </a:r>
            <a:r>
              <a:rPr lang="en-US" sz="1200" kern="1200" baseline="0" dirty="0" smtClean="0">
                <a:solidFill>
                  <a:schemeClr val="tx1"/>
                </a:solidFill>
                <a:effectLst/>
                <a:latin typeface="+mn-lt"/>
                <a:ea typeface="+mn-ea"/>
                <a:cs typeface="+mn-cs"/>
              </a:rPr>
              <a:t> - rat poison</a:t>
            </a:r>
          </a:p>
          <a:p>
            <a:pPr marL="171450" indent="-171450">
              <a:buFont typeface="Arial" pitchFamily="34" charset="0"/>
              <a:buChar char="•"/>
            </a:pPr>
            <a:r>
              <a:rPr lang="en-US" sz="1200" kern="1200" baseline="0" dirty="0" smtClean="0">
                <a:solidFill>
                  <a:schemeClr val="tx1"/>
                </a:solidFill>
                <a:effectLst/>
                <a:latin typeface="+mn-lt"/>
                <a:ea typeface="+mn-ea"/>
                <a:cs typeface="+mn-cs"/>
              </a:rPr>
              <a:t>Depreciation calculated using SLM where the Salvage value was assumed to be zero</a:t>
            </a:r>
          </a:p>
          <a:p>
            <a:pPr marL="171450" indent="-171450">
              <a:buFont typeface="Arial" pitchFamily="34" charset="0"/>
              <a:buChar char="•"/>
            </a:pPr>
            <a:r>
              <a:rPr lang="en-US" sz="1200" kern="1200" baseline="0" dirty="0" smtClean="0">
                <a:solidFill>
                  <a:schemeClr val="tx1"/>
                </a:solidFill>
                <a:effectLst/>
                <a:latin typeface="+mn-lt"/>
                <a:ea typeface="+mn-ea"/>
                <a:cs typeface="+mn-cs"/>
              </a:rPr>
              <a:t>Market price of bags 1000/= one year of service PPB and 4000/= PICs  three years of service </a:t>
            </a: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A85DB3CD-82CE-4D61-A55F-4B85DC44DBC7}" type="slidenum">
              <a:rPr lang="en-US" smtClean="0"/>
              <a:t>13</a:t>
            </a:fld>
            <a:endParaRPr lang="en-US"/>
          </a:p>
        </p:txBody>
      </p:sp>
    </p:spTree>
    <p:extLst>
      <p:ext uri="{BB962C8B-B14F-4D97-AF65-F5344CB8AC3E}">
        <p14:creationId xmlns:p14="http://schemas.microsoft.com/office/powerpoint/2010/main" val="38565968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Storage requirement vary with</a:t>
            </a:r>
            <a:r>
              <a:rPr lang="en-US" baseline="0" dirty="0" smtClean="0"/>
              <a:t> the level of production</a:t>
            </a:r>
          </a:p>
          <a:p>
            <a:r>
              <a:rPr lang="en-US" baseline="0" dirty="0" smtClean="0"/>
              <a:t>The average amount of maize produced for the past three years was used to compute storage requirement</a:t>
            </a:r>
          </a:p>
          <a:p>
            <a:r>
              <a:rPr lang="en-US" baseline="0" dirty="0" smtClean="0"/>
              <a:t>Farmers were categorized into percentile based on the level of production to obtain disaggregated figure on the benefit of NS</a:t>
            </a:r>
          </a:p>
          <a:p>
            <a:r>
              <a:rPr lang="en-US" dirty="0" smtClean="0"/>
              <a:t>Household size for each category was computed to obtain</a:t>
            </a:r>
            <a:r>
              <a:rPr lang="en-US" baseline="0" dirty="0" smtClean="0"/>
              <a:t> the consumption and storage losses</a:t>
            </a:r>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t>14</a:t>
            </a:fld>
            <a:endParaRPr lang="en-US"/>
          </a:p>
        </p:txBody>
      </p:sp>
    </p:spTree>
    <p:extLst>
      <p:ext uri="{BB962C8B-B14F-4D97-AF65-F5344CB8AC3E}">
        <p14:creationId xmlns:p14="http://schemas.microsoft.com/office/powerpoint/2010/main" val="38565968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t>15</a:t>
            </a:fld>
            <a:endParaRPr lang="en-US"/>
          </a:p>
        </p:txBody>
      </p:sp>
    </p:spTree>
    <p:extLst>
      <p:ext uri="{BB962C8B-B14F-4D97-AF65-F5344CB8AC3E}">
        <p14:creationId xmlns:p14="http://schemas.microsoft.com/office/powerpoint/2010/main" val="385659689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2.xml"/><Relationship Id="rId6" Type="http://schemas.openxmlformats.org/officeDocument/2006/relationships/image" Target="../media/image2.png"/><Relationship Id="rId5" Type="http://schemas.openxmlformats.org/officeDocument/2006/relationships/image" Target="../media/image8.png"/><Relationship Id="rId4" Type="http://schemas.openxmlformats.org/officeDocument/2006/relationships/image" Target="../media/image7.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2.xml"/><Relationship Id="rId6" Type="http://schemas.openxmlformats.org/officeDocument/2006/relationships/image" Target="../media/image2.png"/><Relationship Id="rId5" Type="http://schemas.openxmlformats.org/officeDocument/2006/relationships/image" Target="../media/image8.png"/><Relationship Id="rId4" Type="http://schemas.openxmlformats.org/officeDocument/2006/relationships/image" Target="../media/image7.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048576" name="Text Placeholder 9"/>
          <p:cNvSpPr>
            <a:spLocks noGrp="1"/>
          </p:cNvSpPr>
          <p:nvPr>
            <p:ph type="body" sz="quarter" idx="11" hasCustomPrompt="1"/>
          </p:nvPr>
        </p:nvSpPr>
        <p:spPr>
          <a:xfrm>
            <a:off x="838200" y="1752600"/>
            <a:ext cx="7124700" cy="1143000"/>
          </a:xfrm>
          <a:prstGeom prst="rect">
            <a:avLst/>
          </a:prstGeom>
        </p:spPr>
        <p:txBody>
          <a:bodyPr/>
          <a:lstStyle>
            <a:lvl1pPr marL="114300" indent="0" algn="ctr">
              <a:buNone/>
              <a:defRPr sz="4800">
                <a:latin typeface="Gill Sans" pitchFamily="34" charset="0"/>
              </a:defRPr>
            </a:lvl1pPr>
          </a:lstStyle>
          <a:p>
            <a:pPr lvl="0"/>
            <a:r>
              <a:rPr lang="en-US" dirty="0" smtClean="0"/>
              <a:t>Title of presentation here</a:t>
            </a:r>
            <a:endParaRPr lang="en-US" dirty="0"/>
          </a:p>
        </p:txBody>
      </p:sp>
      <p:sp>
        <p:nvSpPr>
          <p:cNvPr id="1048577" name="Text Placeholder 11"/>
          <p:cNvSpPr>
            <a:spLocks noGrp="1"/>
          </p:cNvSpPr>
          <p:nvPr>
            <p:ph type="body" sz="quarter" idx="12" hasCustomPrompt="1"/>
          </p:nvPr>
        </p:nvSpPr>
        <p:spPr>
          <a:xfrm>
            <a:off x="2360613" y="3581400"/>
            <a:ext cx="4575175" cy="1219200"/>
          </a:xfrm>
          <a:prstGeom prst="rect">
            <a:avLst/>
          </a:prstGeom>
        </p:spPr>
        <p:txBody>
          <a:bodyPr/>
          <a:lstStyle>
            <a:lvl1pPr marL="114300" indent="0" algn="ctr">
              <a:buNone/>
              <a:defRPr>
                <a:latin typeface="Gill Sans" pitchFamily="34" charset="0"/>
              </a:defRPr>
            </a:lvl1pPr>
            <a:lvl2pPr marL="411480" indent="0">
              <a:buNone/>
            </a:lvl2pPr>
            <a:lvl3pPr marL="777240" indent="0">
              <a:buNone/>
            </a:lvl3pPr>
            <a:lvl4pPr marL="1051560" indent="0">
              <a:buNone/>
            </a:lvl4pPr>
          </a:lstStyle>
          <a:p>
            <a:pPr lvl="0"/>
            <a:r>
              <a:rPr lang="en-US" dirty="0" smtClean="0"/>
              <a:t>Name(s) of presenter(s)</a:t>
            </a:r>
            <a:br>
              <a:rPr lang="en-US" dirty="0" smtClean="0"/>
            </a:br>
            <a:r>
              <a:rPr lang="en-US" dirty="0" smtClean="0"/>
              <a:t>Organizational affiliation</a:t>
            </a:r>
            <a:br>
              <a:rPr lang="en-US" dirty="0" smtClean="0"/>
            </a:br>
            <a:r>
              <a:rPr lang="en-US" dirty="0" smtClean="0"/>
              <a:t>Event name, place and dates</a:t>
            </a:r>
            <a:endParaRPr lang="en-US" dirty="0"/>
          </a:p>
        </p:txBody>
      </p:sp>
      <p:pic>
        <p:nvPicPr>
          <p:cNvPr id="2097153" name="Picture 5"/>
          <p:cNvPicPr>
            <a:picLocks noChangeAspect="1" noChangeArrowheads="1"/>
          </p:cNvPicPr>
          <p:nvPr userDrawn="1"/>
        </p:nvPicPr>
        <p:blipFill>
          <a:blip r:embed="rId2" cstate="print"/>
          <a:srcRect/>
          <a:stretch>
            <a:fillRect/>
          </a:stretch>
        </p:blipFill>
        <p:spPr bwMode="auto">
          <a:xfrm>
            <a:off x="1737725" y="5907790"/>
            <a:ext cx="5848350" cy="666750"/>
          </a:xfrm>
          <a:prstGeom prst="rect">
            <a:avLst/>
          </a:prstGeom>
          <a:noFill/>
          <a:ln>
            <a:noFill/>
          </a:ln>
          <a:effectLst/>
        </p:spPr>
      </p:pic>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1_address">
    <p:spTree>
      <p:nvGrpSpPr>
        <p:cNvPr id="1" name=""/>
        <p:cNvGrpSpPr/>
        <p:nvPr/>
      </p:nvGrpSpPr>
      <p:grpSpPr>
        <a:xfrm>
          <a:off x="0" y="0"/>
          <a:ext cx="0" cy="0"/>
          <a:chOff x="0" y="0"/>
          <a:chExt cx="0" cy="0"/>
        </a:xfrm>
      </p:grpSpPr>
      <p:sp>
        <p:nvSpPr>
          <p:cNvPr id="1048590"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smtClean="0">
                <a:solidFill>
                  <a:srgbClr val="156734"/>
                </a:solidFill>
              </a:rPr>
              <a:t>Africa Research in Sustainable Intensification for the Next Generation</a:t>
            </a:r>
          </a:p>
          <a:p>
            <a:pPr algn="ctr"/>
            <a:r>
              <a:rPr lang="en-US" sz="4400" dirty="0" smtClean="0">
                <a:solidFill>
                  <a:srgbClr val="156734"/>
                </a:solidFill>
              </a:rPr>
              <a:t>africa-rising.net</a:t>
            </a:r>
            <a:endParaRPr lang="en-US" sz="4400" b="1" i="1" dirty="0">
              <a:solidFill>
                <a:srgbClr val="156734"/>
              </a:solidFill>
            </a:endParaRPr>
          </a:p>
        </p:txBody>
      </p:sp>
      <p:grpSp>
        <p:nvGrpSpPr>
          <p:cNvPr id="30" name="Group 1"/>
          <p:cNvGrpSpPr/>
          <p:nvPr userDrawn="1"/>
        </p:nvGrpSpPr>
        <p:grpSpPr>
          <a:xfrm>
            <a:off x="1182636" y="5486400"/>
            <a:ext cx="7086600" cy="857635"/>
            <a:chOff x="1451698" y="5798343"/>
            <a:chExt cx="5863502" cy="709613"/>
          </a:xfrm>
        </p:grpSpPr>
        <p:pic>
          <p:nvPicPr>
            <p:cNvPr id="2097160" name="Picture 3"/>
            <p:cNvPicPr>
              <a:picLocks noChangeAspect="1" noChangeArrowheads="1"/>
            </p:cNvPicPr>
            <p:nvPr userDrawn="1"/>
          </p:nvPicPr>
          <p:blipFill>
            <a:blip r:embed="rId2" cstate="print"/>
            <a:srcRect/>
            <a:stretch>
              <a:fillRect/>
            </a:stretch>
          </p:blipFill>
          <p:spPr bwMode="auto">
            <a:xfrm>
              <a:off x="1451698" y="5798343"/>
              <a:ext cx="709613" cy="709613"/>
            </a:xfrm>
            <a:prstGeom prst="rect">
              <a:avLst/>
            </a:prstGeom>
            <a:noFill/>
            <a:ln>
              <a:noFill/>
            </a:ln>
            <a:effectLst/>
          </p:spPr>
        </p:pic>
        <p:pic>
          <p:nvPicPr>
            <p:cNvPr id="2097161" name="Picture 12" descr="P:\logos\i\ifpri\IFPRI_Logo_Standard.jpg"/>
            <p:cNvPicPr>
              <a:picLocks noChangeAspect="1" noChangeArrowheads="1"/>
            </p:cNvPicPr>
            <p:nvPr userDrawn="1"/>
          </p:nvPicPr>
          <p:blipFill>
            <a:blip r:embed="rId3" cstate="print"/>
            <a:srcRect/>
            <a:stretch>
              <a:fillRect/>
            </a:stretch>
          </p:blipFill>
          <p:spPr bwMode="auto">
            <a:xfrm>
              <a:off x="4094392" y="5798343"/>
              <a:ext cx="391511" cy="709613"/>
            </a:xfrm>
            <a:prstGeom prst="rect">
              <a:avLst/>
            </a:prstGeom>
            <a:noFill/>
          </p:spPr>
        </p:pic>
        <p:pic>
          <p:nvPicPr>
            <p:cNvPr id="2097162" name="Picture 7" descr="P:\logos\i\iita\IITA_regular-sienna_with slogan (2).JPG"/>
            <p:cNvPicPr>
              <a:picLocks noChangeAspect="1" noChangeArrowheads="1"/>
            </p:cNvPicPr>
            <p:nvPr userDrawn="1"/>
          </p:nvPicPr>
          <p:blipFill>
            <a:blip r:embed="rId4" cstate="print"/>
            <a:srcRect/>
            <a:stretch>
              <a:fillRect/>
            </a:stretch>
          </p:blipFill>
          <p:spPr bwMode="auto">
            <a:xfrm>
              <a:off x="6191983" y="5867400"/>
              <a:ext cx="1123217" cy="564356"/>
            </a:xfrm>
            <a:prstGeom prst="rect">
              <a:avLst/>
            </a:prstGeom>
            <a:noFill/>
          </p:spPr>
        </p:pic>
      </p:grpSp>
      <p:grpSp>
        <p:nvGrpSpPr>
          <p:cNvPr id="31" name="Group 9"/>
          <p:cNvGrpSpPr/>
          <p:nvPr userDrawn="1"/>
        </p:nvGrpSpPr>
        <p:grpSpPr bwMode="auto">
          <a:xfrm>
            <a:off x="1188668" y="6543671"/>
            <a:ext cx="7686540" cy="230832"/>
            <a:chOff x="1066800" y="6543986"/>
            <a:chExt cx="7305540" cy="229893"/>
          </a:xfrm>
        </p:grpSpPr>
        <p:sp>
          <p:nvSpPr>
            <p:cNvPr id="1048591" name="TextBox 6"/>
            <p:cNvSpPr txBox="1">
              <a:spLocks noChangeArrowheads="1"/>
            </p:cNvSpPr>
            <p:nvPr/>
          </p:nvSpPr>
          <p:spPr bwMode="auto">
            <a:xfrm>
              <a:off x="1676400" y="6543986"/>
              <a:ext cx="6695940" cy="229893"/>
            </a:xfrm>
            <a:prstGeom prst="rect">
              <a:avLst/>
            </a:prstGeom>
            <a:noFill/>
            <a:ln>
              <a:noFill/>
            </a:ln>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pPr>
              <a:r>
                <a:rPr lang="en-US" sz="900" i="1" dirty="0" smtClean="0">
                  <a:latin typeface="+mj-lt"/>
                </a:rPr>
                <a:t>The presentation has a Creative Commons </a:t>
              </a:r>
              <a:r>
                <a:rPr lang="en-US" sz="900" i="1" dirty="0" err="1" smtClean="0">
                  <a:latin typeface="+mj-lt"/>
                </a:rPr>
                <a:t>licence</a:t>
              </a:r>
              <a:r>
                <a:rPr lang="en-US" sz="900" i="1" dirty="0" smtClean="0">
                  <a:latin typeface="+mj-lt"/>
                </a:rPr>
                <a:t>. You are free to re-use or distribute this work, provided credit is given to ILRI.</a:t>
              </a:r>
              <a:endParaRPr lang="en-US" sz="900" dirty="0" smtClean="0">
                <a:latin typeface="+mj-lt"/>
              </a:endParaRPr>
            </a:p>
          </p:txBody>
        </p:sp>
        <p:pic>
          <p:nvPicPr>
            <p:cNvPr id="2097163" name="Picture 11" descr="P:\Pictures&amp;Resources\Icons\by-nc-sa.png"/>
            <p:cNvPicPr>
              <a:picLocks noChangeAspect="1" noChangeArrowheads="1"/>
            </p:cNvPicPr>
            <p:nvPr/>
          </p:nvPicPr>
          <p:blipFill>
            <a:blip r:embed="rId5" cstate="email"/>
            <a:srcRect/>
            <a:stretch>
              <a:fillRect/>
            </a:stretch>
          </p:blipFill>
          <p:spPr bwMode="auto">
            <a:xfrm>
              <a:off x="1066800" y="6554505"/>
              <a:ext cx="598485" cy="209792"/>
            </a:xfrm>
            <a:prstGeom prst="rect">
              <a:avLst/>
            </a:prstGeom>
            <a:noFill/>
            <a:ln>
              <a:noFill/>
            </a:ln>
          </p:spPr>
        </p:pic>
      </p:grpSp>
      <p:pic>
        <p:nvPicPr>
          <p:cNvPr id="2097164" name="Picture 12"/>
          <p:cNvPicPr>
            <a:picLocks noChangeAspect="1" noChangeArrowheads="1"/>
          </p:cNvPicPr>
          <p:nvPr userDrawn="1"/>
        </p:nvPicPr>
        <p:blipFill>
          <a:blip r:embed="rId6" cstate="print"/>
          <a:srcRect/>
          <a:stretch>
            <a:fillRect/>
          </a:stretch>
        </p:blipFill>
        <p:spPr bwMode="auto">
          <a:xfrm>
            <a:off x="-9939" y="0"/>
            <a:ext cx="9144000" cy="1348914"/>
          </a:xfrm>
          <a:prstGeom prst="rect">
            <a:avLst/>
          </a:prstGeom>
          <a:noFill/>
          <a:ln>
            <a:noFill/>
          </a:ln>
          <a:effectLst/>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Custom Layout">
    <p:spTree>
      <p:nvGrpSpPr>
        <p:cNvPr id="1" name=""/>
        <p:cNvGrpSpPr/>
        <p:nvPr/>
      </p:nvGrpSpPr>
      <p:grpSpPr>
        <a:xfrm>
          <a:off x="0" y="0"/>
          <a:ext cx="0" cy="0"/>
          <a:chOff x="0" y="0"/>
          <a:chExt cx="0" cy="0"/>
        </a:xfrm>
      </p:grpSpPr>
      <p:sp>
        <p:nvSpPr>
          <p:cNvPr id="1048583" name="Text Placeholder 8"/>
          <p:cNvSpPr>
            <a:spLocks noGrp="1"/>
          </p:cNvSpPr>
          <p:nvPr>
            <p:ph type="body" sz="quarter" idx="12" hasCustomPrompt="1"/>
          </p:nvPr>
        </p:nvSpPr>
        <p:spPr>
          <a:xfrm>
            <a:off x="533400" y="1676400"/>
            <a:ext cx="7772400" cy="838200"/>
          </a:xfrm>
          <a:prstGeom prst="rect">
            <a:avLst/>
          </a:prstGeom>
        </p:spPr>
        <p:txBody>
          <a:bodyPr/>
          <a:lstStyle>
            <a:lvl1pPr marL="114300" indent="0">
              <a:buClr>
                <a:srgbClr val="712123"/>
              </a:buClr>
              <a:buNone/>
              <a:defRPr sz="4400">
                <a:latin typeface="Gill Sans" pitchFamily="34" charset="0"/>
              </a:defRPr>
            </a:lvl1pPr>
            <a:lvl2pPr>
              <a:buClr>
                <a:srgbClr val="712123"/>
              </a:buClr>
              <a:defRPr sz="2800"/>
            </a:lvl2pPr>
            <a:lvl3pPr>
              <a:buClr>
                <a:srgbClr val="712123"/>
              </a:buClr>
              <a:defRPr sz="2400"/>
            </a:lvl3pPr>
            <a:lvl4pPr>
              <a:buClr>
                <a:srgbClr val="712123"/>
              </a:buClr>
              <a:defRPr sz="2000"/>
            </a:lvl4pPr>
            <a:lvl5pPr>
              <a:buClr>
                <a:srgbClr val="712123"/>
              </a:buClr>
              <a:defRPr sz="1800"/>
            </a:lvl5pPr>
          </a:lstStyle>
          <a:p>
            <a:pPr lvl="0"/>
            <a:r>
              <a:rPr lang="en-US" dirty="0" smtClean="0"/>
              <a:t>Title</a:t>
            </a:r>
            <a:endParaRPr lang="en-US" dirty="0"/>
          </a:p>
        </p:txBody>
      </p:sp>
      <p:pic>
        <p:nvPicPr>
          <p:cNvPr id="2097154" name="Picture 3"/>
          <p:cNvPicPr>
            <a:picLocks noChangeAspect="1" noChangeArrowheads="1"/>
          </p:cNvPicPr>
          <p:nvPr userDrawn="1"/>
        </p:nvPicPr>
        <p:blipFill>
          <a:blip r:embed="rId2" cstate="print"/>
          <a:srcRect/>
          <a:stretch>
            <a:fillRect/>
          </a:stretch>
        </p:blipFill>
        <p:spPr bwMode="auto">
          <a:xfrm>
            <a:off x="-9939" y="0"/>
            <a:ext cx="9144000" cy="1348914"/>
          </a:xfrm>
          <a:prstGeom prst="rect">
            <a:avLst/>
          </a:prstGeom>
          <a:noFill/>
          <a:ln>
            <a:noFill/>
          </a:ln>
          <a:effectLst/>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graph">
    <p:spTree>
      <p:nvGrpSpPr>
        <p:cNvPr id="1" name=""/>
        <p:cNvGrpSpPr/>
        <p:nvPr/>
      </p:nvGrpSpPr>
      <p:grpSpPr>
        <a:xfrm>
          <a:off x="0" y="0"/>
          <a:ext cx="0" cy="0"/>
          <a:chOff x="0" y="0"/>
          <a:chExt cx="0" cy="0"/>
        </a:xfrm>
      </p:grpSpPr>
      <p:sp>
        <p:nvSpPr>
          <p:cNvPr id="1048598" name="Title 1"/>
          <p:cNvSpPr>
            <a:spLocks noGrp="1"/>
          </p:cNvSpPr>
          <p:nvPr>
            <p:ph type="title" hasCustomPrompt="1"/>
          </p:nvPr>
        </p:nvSpPr>
        <p:spPr>
          <a:xfrm>
            <a:off x="381000" y="1600200"/>
            <a:ext cx="7620000" cy="685800"/>
          </a:xfrm>
          <a:prstGeom prst="rect">
            <a:avLst/>
          </a:prstGeom>
        </p:spPr>
        <p:txBody>
          <a:bodyPr/>
          <a:lstStyle>
            <a:lvl1pPr>
              <a:defRPr>
                <a:latin typeface="Gill Sans" pitchFamily="34" charset="0"/>
              </a:defRPr>
            </a:lvl1pPr>
          </a:lstStyle>
          <a:p>
            <a:r>
              <a:rPr lang="en-US" dirty="0" smtClean="0"/>
              <a:t>For graphs</a:t>
            </a:r>
            <a:endParaRPr lang="en-US" dirty="0"/>
          </a:p>
        </p:txBody>
      </p:sp>
      <p:sp>
        <p:nvSpPr>
          <p:cNvPr id="1048599" name="Chart Placeholder 4"/>
          <p:cNvSpPr>
            <a:spLocks noGrp="1"/>
          </p:cNvSpPr>
          <p:nvPr>
            <p:ph type="chart" sz="quarter" idx="11" hasCustomPrompt="1"/>
          </p:nvPr>
        </p:nvSpPr>
        <p:spPr>
          <a:xfrm>
            <a:off x="533400" y="3352800"/>
            <a:ext cx="3733800" cy="2743200"/>
          </a:xfrm>
          <a:prstGeom prst="rect">
            <a:avLst/>
          </a:prstGeom>
          <a:blipFill>
            <a:blip r:embed="rId2" cstate="print"/>
            <a:stretch>
              <a:fillRect/>
            </a:stretch>
          </a:blipFill>
        </p:spPr>
        <p:txBody>
          <a:bodyPr/>
          <a:lstStyle>
            <a:lvl1pPr marL="114300" indent="0">
              <a:buNone/>
            </a:lvl1pPr>
          </a:lstStyle>
          <a:p>
            <a:r>
              <a:rPr lang="en-US" dirty="0" smtClean="0"/>
              <a:t> </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able">
    <p:spTree>
      <p:nvGrpSpPr>
        <p:cNvPr id="1" name=""/>
        <p:cNvGrpSpPr/>
        <p:nvPr/>
      </p:nvGrpSpPr>
      <p:grpSpPr>
        <a:xfrm>
          <a:off x="0" y="0"/>
          <a:ext cx="0" cy="0"/>
          <a:chOff x="0" y="0"/>
          <a:chExt cx="0" cy="0"/>
        </a:xfrm>
      </p:grpSpPr>
      <p:sp>
        <p:nvSpPr>
          <p:cNvPr id="1048595" name="Title 1"/>
          <p:cNvSpPr>
            <a:spLocks noGrp="1"/>
          </p:cNvSpPr>
          <p:nvPr>
            <p:ph type="title" hasCustomPrompt="1"/>
          </p:nvPr>
        </p:nvSpPr>
        <p:spPr>
          <a:xfrm>
            <a:off x="457200" y="1295400"/>
            <a:ext cx="7620000" cy="609600"/>
          </a:xfrm>
          <a:prstGeom prst="rect">
            <a:avLst/>
          </a:prstGeom>
        </p:spPr>
        <p:txBody>
          <a:bodyPr/>
          <a:lstStyle>
            <a:lvl1pPr>
              <a:defRPr sz="4400" baseline="0">
                <a:latin typeface="Gill Sans" pitchFamily="34" charset="0"/>
              </a:defRPr>
            </a:lvl1pPr>
          </a:lstStyle>
          <a:p>
            <a:r>
              <a:rPr lang="en-US" dirty="0" smtClean="0"/>
              <a:t>For tables use this format</a:t>
            </a:r>
            <a:endParaRPr lang="en-US" dirty="0"/>
          </a:p>
        </p:txBody>
      </p:sp>
      <p:sp>
        <p:nvSpPr>
          <p:cNvPr id="1048596" name="Table Placeholder 4"/>
          <p:cNvSpPr>
            <a:spLocks noGrp="1"/>
          </p:cNvSpPr>
          <p:nvPr>
            <p:ph type="tbl" sz="quarter" idx="12"/>
          </p:nvPr>
        </p:nvSpPr>
        <p:spPr>
          <a:xfrm>
            <a:off x="457200" y="2667000"/>
            <a:ext cx="7620000" cy="3733800"/>
          </a:xfrm>
          <a:prstGeom prst="rect">
            <a:avLst/>
          </a:prstGeom>
        </p:spPr>
        <p:txBody>
          <a:bodyPr/>
          <a:lstStyle>
            <a:lvl1pPr marL="114300" indent="0">
              <a:buNone/>
            </a:lvl1pPr>
          </a:lstStyle>
          <a:p>
            <a:r>
              <a:rPr lang="en-US" smtClean="0"/>
              <a:t>Click icon to add table</a:t>
            </a:r>
            <a:endParaRPr lang="en-US" dirty="0"/>
          </a:p>
        </p:txBody>
      </p:sp>
      <p:sp>
        <p:nvSpPr>
          <p:cNvPr id="1048597"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smtClean="0"/>
              <a:t>Title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table">
    <p:spTree>
      <p:nvGrpSpPr>
        <p:cNvPr id="1" name=""/>
        <p:cNvGrpSpPr/>
        <p:nvPr/>
      </p:nvGrpSpPr>
      <p:grpSpPr>
        <a:xfrm>
          <a:off x="0" y="0"/>
          <a:ext cx="0" cy="0"/>
          <a:chOff x="0" y="0"/>
          <a:chExt cx="0" cy="0"/>
        </a:xfrm>
      </p:grpSpPr>
      <p:sp>
        <p:nvSpPr>
          <p:cNvPr id="1048600" name="Title 1"/>
          <p:cNvSpPr>
            <a:spLocks noGrp="1"/>
          </p:cNvSpPr>
          <p:nvPr>
            <p:ph type="title" hasCustomPrompt="1"/>
          </p:nvPr>
        </p:nvSpPr>
        <p:spPr>
          <a:xfrm>
            <a:off x="457200" y="1295400"/>
            <a:ext cx="7620000" cy="609600"/>
          </a:xfrm>
          <a:prstGeom prst="rect">
            <a:avLst/>
          </a:prstGeom>
        </p:spPr>
        <p:txBody>
          <a:bodyPr/>
          <a:lstStyle>
            <a:lvl1pPr>
              <a:defRPr baseline="0"/>
            </a:lvl1pPr>
          </a:lstStyle>
          <a:p>
            <a:r>
              <a:rPr lang="en-US" dirty="0" smtClean="0"/>
              <a:t>For tables use this format</a:t>
            </a:r>
            <a:endParaRPr lang="en-US" dirty="0"/>
          </a:p>
        </p:txBody>
      </p:sp>
      <p:sp>
        <p:nvSpPr>
          <p:cNvPr id="1048601" name="Table Placeholder 4"/>
          <p:cNvSpPr>
            <a:spLocks noGrp="1"/>
          </p:cNvSpPr>
          <p:nvPr>
            <p:ph type="tbl" sz="quarter" idx="12"/>
          </p:nvPr>
        </p:nvSpPr>
        <p:spPr>
          <a:xfrm>
            <a:off x="457200" y="2667000"/>
            <a:ext cx="7620000" cy="3733800"/>
          </a:xfrm>
          <a:prstGeom prst="rect">
            <a:avLst/>
          </a:prstGeom>
        </p:spPr>
        <p:txBody>
          <a:bodyPr/>
          <a:lstStyle>
            <a:lvl1pPr marL="114300" indent="0">
              <a:buNone/>
            </a:lvl1pPr>
          </a:lstStyle>
          <a:p>
            <a:r>
              <a:rPr lang="en-US" smtClean="0"/>
              <a:t>Click icon to add table</a:t>
            </a:r>
            <a:endParaRPr lang="en-US" dirty="0"/>
          </a:p>
        </p:txBody>
      </p:sp>
      <p:sp>
        <p:nvSpPr>
          <p:cNvPr id="1048602"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smtClean="0"/>
              <a:t>Title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048592" name="Subtitle 2"/>
          <p:cNvSpPr>
            <a:spLocks noGrp="1"/>
          </p:cNvSpPr>
          <p:nvPr>
            <p:ph type="subTitle" idx="1" hasCustomPrompt="1"/>
          </p:nvPr>
        </p:nvSpPr>
        <p:spPr>
          <a:xfrm>
            <a:off x="533400" y="838200"/>
            <a:ext cx="6858000" cy="1219200"/>
          </a:xfrm>
        </p:spPr>
        <p:txBody>
          <a:bodyPr>
            <a:normAutofit/>
          </a:bodyPr>
          <a:lstStyle>
            <a:lvl1pPr marL="0" indent="0" algn="l">
              <a:buNone/>
              <a:defRPr sz="4400" baseline="0">
                <a:solidFill>
                  <a:schemeClr val="tx1"/>
                </a:solidFill>
                <a:latin typeface="Gill Sans"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For charts use this style </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1048594" name="Title 1"/>
          <p:cNvSpPr>
            <a:spLocks noGrp="1"/>
          </p:cNvSpPr>
          <p:nvPr>
            <p:ph type="title" hasCustomPrompt="1"/>
          </p:nvPr>
        </p:nvSpPr>
        <p:spPr>
          <a:xfrm>
            <a:off x="457200" y="1219200"/>
            <a:ext cx="8229600" cy="1143000"/>
          </a:xfrm>
        </p:spPr>
        <p:txBody>
          <a:bodyPr/>
          <a:lstStyle>
            <a:lvl1pPr algn="l"/>
          </a:lstStyle>
          <a:p>
            <a:r>
              <a:rPr lang="en-US" dirty="0" smtClean="0"/>
              <a:t>Insert picture</a:t>
            </a:r>
            <a:endParaRPr lang="en-US" dirty="0"/>
          </a:p>
        </p:txBody>
      </p:sp>
      <p:pic>
        <p:nvPicPr>
          <p:cNvPr id="2097166" name="Picture 2"/>
          <p:cNvPicPr>
            <a:picLocks noChangeAspect="1" noChangeArrowheads="1"/>
          </p:cNvPicPr>
          <p:nvPr userDrawn="1"/>
        </p:nvPicPr>
        <p:blipFill>
          <a:blip r:embed="rId2" cstate="print"/>
          <a:srcRect/>
          <a:stretch>
            <a:fillRect/>
          </a:stretch>
        </p:blipFill>
        <p:spPr bwMode="auto">
          <a:xfrm>
            <a:off x="-9939" y="0"/>
            <a:ext cx="9144000" cy="1348914"/>
          </a:xfrm>
          <a:prstGeom prst="rect">
            <a:avLst/>
          </a:prstGeom>
          <a:noFill/>
          <a:ln>
            <a:noFill/>
          </a:ln>
          <a:effectLst/>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1048593" name="Title 1"/>
          <p:cNvSpPr>
            <a:spLocks noGrp="1"/>
          </p:cNvSpPr>
          <p:nvPr>
            <p:ph type="title"/>
          </p:nvPr>
        </p:nvSpPr>
        <p:spPr/>
        <p:txBody>
          <a:bodyPr/>
          <a:lstStyle/>
          <a:p>
            <a:r>
              <a:rPr lang="en-US" dirty="0" smtClean="0"/>
              <a:t>Click to edit Master title style</a:t>
            </a:r>
            <a:endParaRPr lang="en-US" dirty="0"/>
          </a:p>
        </p:txBody>
      </p:sp>
      <p:pic>
        <p:nvPicPr>
          <p:cNvPr id="2097165" name="Picture 7"/>
          <p:cNvPicPr>
            <a:picLocks noChangeAspect="1" noChangeArrowheads="1"/>
          </p:cNvPicPr>
          <p:nvPr userDrawn="1"/>
        </p:nvPicPr>
        <p:blipFill>
          <a:blip r:embed="rId2" cstate="print"/>
          <a:srcRect/>
          <a:stretch>
            <a:fillRect/>
          </a:stretch>
        </p:blipFill>
        <p:spPr bwMode="auto">
          <a:xfrm>
            <a:off x="-9939" y="0"/>
            <a:ext cx="9144000" cy="1348914"/>
          </a:xfrm>
          <a:prstGeom prst="rect">
            <a:avLst/>
          </a:prstGeom>
          <a:noFill/>
          <a:ln>
            <a:noFill/>
          </a:ln>
          <a:effectLst/>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address">
    <p:spTree>
      <p:nvGrpSpPr>
        <p:cNvPr id="1" name=""/>
        <p:cNvGrpSpPr/>
        <p:nvPr/>
      </p:nvGrpSpPr>
      <p:grpSpPr>
        <a:xfrm>
          <a:off x="0" y="0"/>
          <a:ext cx="0" cy="0"/>
          <a:chOff x="0" y="0"/>
          <a:chExt cx="0" cy="0"/>
        </a:xfrm>
      </p:grpSpPr>
      <p:sp>
        <p:nvSpPr>
          <p:cNvPr id="1048587" name="TextBox 14"/>
          <p:cNvSpPr txBox="1"/>
          <p:nvPr userDrawn="1"/>
        </p:nvSpPr>
        <p:spPr>
          <a:xfrm>
            <a:off x="0" y="3048000"/>
            <a:ext cx="9144000" cy="1742439"/>
          </a:xfrm>
          <a:prstGeom prst="rect">
            <a:avLst/>
          </a:prstGeom>
          <a:noFill/>
        </p:spPr>
        <p:txBody>
          <a:bodyPr wrap="square" rtlCol="0">
            <a:spAutoFit/>
          </a:bodyPr>
          <a:lstStyle/>
          <a:p>
            <a:pPr algn="ctr"/>
            <a:r>
              <a:rPr lang="en-US" sz="2400" i="1" dirty="0" smtClean="0">
                <a:solidFill>
                  <a:srgbClr val="156734"/>
                </a:solidFill>
              </a:rPr>
              <a:t>Africa Research in Sustainable Intensification for the Next Generation</a:t>
            </a:r>
          </a:p>
          <a:p>
            <a:pPr algn="ctr"/>
            <a:r>
              <a:rPr lang="en-US" sz="4400" dirty="0" smtClean="0">
                <a:solidFill>
                  <a:srgbClr val="156734"/>
                </a:solidFill>
              </a:rPr>
              <a:t>africa-rising.net</a:t>
            </a:r>
            <a:endParaRPr lang="en-US" sz="4400" b="1" i="1" dirty="0">
              <a:solidFill>
                <a:srgbClr val="156734"/>
              </a:solidFill>
            </a:endParaRPr>
          </a:p>
        </p:txBody>
      </p:sp>
      <p:grpSp>
        <p:nvGrpSpPr>
          <p:cNvPr id="26" name="Group 1"/>
          <p:cNvGrpSpPr/>
          <p:nvPr userDrawn="1"/>
        </p:nvGrpSpPr>
        <p:grpSpPr>
          <a:xfrm>
            <a:off x="1182636" y="5486400"/>
            <a:ext cx="7086600" cy="857635"/>
            <a:chOff x="1451698" y="5798343"/>
            <a:chExt cx="5863502" cy="709613"/>
          </a:xfrm>
        </p:grpSpPr>
        <p:pic>
          <p:nvPicPr>
            <p:cNvPr id="2097155" name="Picture 3"/>
            <p:cNvPicPr>
              <a:picLocks noChangeAspect="1" noChangeArrowheads="1"/>
            </p:cNvPicPr>
            <p:nvPr userDrawn="1"/>
          </p:nvPicPr>
          <p:blipFill>
            <a:blip r:embed="rId2" cstate="print"/>
            <a:srcRect/>
            <a:stretch>
              <a:fillRect/>
            </a:stretch>
          </p:blipFill>
          <p:spPr bwMode="auto">
            <a:xfrm>
              <a:off x="1451698" y="5798343"/>
              <a:ext cx="709613" cy="709613"/>
            </a:xfrm>
            <a:prstGeom prst="rect">
              <a:avLst/>
            </a:prstGeom>
            <a:noFill/>
            <a:ln>
              <a:noFill/>
            </a:ln>
            <a:effectLst/>
          </p:spPr>
        </p:pic>
        <p:pic>
          <p:nvPicPr>
            <p:cNvPr id="2097156" name="Picture 12" descr="P:\logos\i\ifpri\IFPRI_Logo_Standard.jpg"/>
            <p:cNvPicPr>
              <a:picLocks noChangeAspect="1" noChangeArrowheads="1"/>
            </p:cNvPicPr>
            <p:nvPr userDrawn="1"/>
          </p:nvPicPr>
          <p:blipFill>
            <a:blip r:embed="rId3" cstate="print"/>
            <a:srcRect/>
            <a:stretch>
              <a:fillRect/>
            </a:stretch>
          </p:blipFill>
          <p:spPr bwMode="auto">
            <a:xfrm>
              <a:off x="4094392" y="5798343"/>
              <a:ext cx="391511" cy="709613"/>
            </a:xfrm>
            <a:prstGeom prst="rect">
              <a:avLst/>
            </a:prstGeom>
            <a:noFill/>
          </p:spPr>
        </p:pic>
        <p:pic>
          <p:nvPicPr>
            <p:cNvPr id="2097157" name="Picture 7" descr="P:\logos\i\iita\IITA_regular-sienna_with slogan (2).JPG"/>
            <p:cNvPicPr>
              <a:picLocks noChangeAspect="1" noChangeArrowheads="1"/>
            </p:cNvPicPr>
            <p:nvPr userDrawn="1"/>
          </p:nvPicPr>
          <p:blipFill>
            <a:blip r:embed="rId4" cstate="print"/>
            <a:srcRect/>
            <a:stretch>
              <a:fillRect/>
            </a:stretch>
          </p:blipFill>
          <p:spPr bwMode="auto">
            <a:xfrm>
              <a:off x="6191983" y="5867400"/>
              <a:ext cx="1123217" cy="564356"/>
            </a:xfrm>
            <a:prstGeom prst="rect">
              <a:avLst/>
            </a:prstGeom>
            <a:noFill/>
          </p:spPr>
        </p:pic>
      </p:grpSp>
      <p:grpSp>
        <p:nvGrpSpPr>
          <p:cNvPr id="27" name="Group 9"/>
          <p:cNvGrpSpPr/>
          <p:nvPr userDrawn="1"/>
        </p:nvGrpSpPr>
        <p:grpSpPr bwMode="auto">
          <a:xfrm>
            <a:off x="1188668" y="6543671"/>
            <a:ext cx="7686540" cy="230832"/>
            <a:chOff x="1066800" y="6543986"/>
            <a:chExt cx="7305540" cy="229893"/>
          </a:xfrm>
        </p:grpSpPr>
        <p:sp>
          <p:nvSpPr>
            <p:cNvPr id="1048588" name="TextBox 6"/>
            <p:cNvSpPr txBox="1">
              <a:spLocks noChangeArrowheads="1"/>
            </p:cNvSpPr>
            <p:nvPr/>
          </p:nvSpPr>
          <p:spPr bwMode="auto">
            <a:xfrm>
              <a:off x="1676400" y="6543986"/>
              <a:ext cx="6695940" cy="229893"/>
            </a:xfrm>
            <a:prstGeom prst="rect">
              <a:avLst/>
            </a:prstGeom>
            <a:noFill/>
            <a:ln>
              <a:noFill/>
            </a:ln>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pPr>
              <a:r>
                <a:rPr lang="en-US" sz="900" i="1" dirty="0" smtClean="0">
                  <a:latin typeface="+mj-lt"/>
                </a:rPr>
                <a:t>The presentation has a Creative Commons </a:t>
              </a:r>
              <a:r>
                <a:rPr lang="en-US" sz="900" i="1" dirty="0" err="1" smtClean="0">
                  <a:latin typeface="+mj-lt"/>
                </a:rPr>
                <a:t>licence</a:t>
              </a:r>
              <a:r>
                <a:rPr lang="en-US" sz="900" i="1" dirty="0" smtClean="0">
                  <a:latin typeface="+mj-lt"/>
                </a:rPr>
                <a:t>. You are free to re-use or distribute this work, provided credit is given to ILRI.</a:t>
              </a:r>
              <a:endParaRPr lang="en-US" sz="900" dirty="0" smtClean="0">
                <a:latin typeface="+mj-lt"/>
              </a:endParaRPr>
            </a:p>
          </p:txBody>
        </p:sp>
        <p:pic>
          <p:nvPicPr>
            <p:cNvPr id="2097158" name="Picture 11" descr="P:\Pictures&amp;Resources\Icons\by-nc-sa.png"/>
            <p:cNvPicPr>
              <a:picLocks noChangeAspect="1" noChangeArrowheads="1"/>
            </p:cNvPicPr>
            <p:nvPr/>
          </p:nvPicPr>
          <p:blipFill>
            <a:blip r:embed="rId5" cstate="email"/>
            <a:srcRect/>
            <a:stretch>
              <a:fillRect/>
            </a:stretch>
          </p:blipFill>
          <p:spPr bwMode="auto">
            <a:xfrm>
              <a:off x="1066800" y="6554505"/>
              <a:ext cx="598485" cy="209792"/>
            </a:xfrm>
            <a:prstGeom prst="rect">
              <a:avLst/>
            </a:prstGeom>
            <a:noFill/>
            <a:ln>
              <a:noFill/>
            </a:ln>
          </p:spPr>
        </p:pic>
      </p:grpSp>
      <p:pic>
        <p:nvPicPr>
          <p:cNvPr id="2097159" name="Picture 12"/>
          <p:cNvPicPr>
            <a:picLocks noChangeAspect="1" noChangeArrowheads="1"/>
          </p:cNvPicPr>
          <p:nvPr userDrawn="1"/>
        </p:nvPicPr>
        <p:blipFill>
          <a:blip r:embed="rId6" cstate="print"/>
          <a:srcRect/>
          <a:stretch>
            <a:fillRect/>
          </a:stretch>
        </p:blipFill>
        <p:spPr bwMode="auto">
          <a:xfrm>
            <a:off x="-9939" y="0"/>
            <a:ext cx="9144000" cy="1348914"/>
          </a:xfrm>
          <a:prstGeom prst="rect">
            <a:avLst/>
          </a:prstGeom>
          <a:noFill/>
          <a:ln>
            <a:noFill/>
          </a:ln>
          <a:effectLst/>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theme" Target="../theme/theme2.xml"/><Relationship Id="rId5" Type="http://schemas.openxmlformats.org/officeDocument/2006/relationships/slideLayout" Target="../slideLayouts/slideLayout10.xml"/><Relationship Id="rId4"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tint val="90000"/>
              </a:schemeClr>
            </a:gs>
            <a:gs pos="100000">
              <a:schemeClr val="bg1">
                <a:shade val="100000"/>
                <a:satMod val="115000"/>
              </a:schemeClr>
            </a:gs>
            <a:gs pos="100000">
              <a:schemeClr val="bg1">
                <a:shade val="70000"/>
                <a:satMod val="130000"/>
              </a:schemeClr>
            </a:gs>
          </a:gsLst>
          <a:path path="circle">
            <a:fillToRect l="20000" t="50000" r="100000" b="50000"/>
          </a:path>
        </a:gradFill>
        <a:effectLst/>
      </p:bgPr>
    </p:bg>
    <p:spTree>
      <p:nvGrpSpPr>
        <p:cNvPr id="1" name=""/>
        <p:cNvGrpSpPr/>
        <p:nvPr/>
      </p:nvGrpSpPr>
      <p:grpSpPr>
        <a:xfrm>
          <a:off x="0" y="0"/>
          <a:ext cx="0" cy="0"/>
          <a:chOff x="0" y="0"/>
          <a:chExt cx="0" cy="0"/>
        </a:xfrm>
      </p:grpSpPr>
      <p:pic>
        <p:nvPicPr>
          <p:cNvPr id="2097152" name="Picture 2"/>
          <p:cNvPicPr>
            <a:picLocks noChangeAspect="1" noChangeArrowheads="1"/>
          </p:cNvPicPr>
          <p:nvPr/>
        </p:nvPicPr>
        <p:blipFill>
          <a:blip r:embed="rId7" cstate="print"/>
          <a:srcRect/>
          <a:stretch>
            <a:fillRect/>
          </a:stretch>
        </p:blipFill>
        <p:spPr bwMode="auto">
          <a:xfrm>
            <a:off x="-9939" y="0"/>
            <a:ext cx="9144000" cy="1348914"/>
          </a:xfrm>
          <a:prstGeom prst="rect">
            <a:avLst/>
          </a:prstGeom>
          <a:noFill/>
          <a:ln>
            <a:noFill/>
          </a:ln>
          <a:effectLst/>
        </p:spPr>
      </p:pic>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Lst>
  <p:hf hdr="0" ftr="0" dt="0"/>
  <p:txStyles>
    <p:title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p:titleStyle>
    <p:bodyStyle>
      <a:lvl1pPr marL="342900" indent="-228600" algn="l" defTabSz="914400" rtl="0" eaLnBrk="1" latinLnBrk="0" hangingPunct="1">
        <a:spcBef>
          <a:spcPct val="20000"/>
        </a:spcBef>
        <a:buClr>
          <a:srgbClr val="156734"/>
        </a:buClr>
        <a:buFont typeface="Wingdings" pitchFamily="2" charset="2"/>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rgbClr val="156734"/>
        </a:buClr>
        <a:buFont typeface="Wingdings" pitchFamily="2" charset="2"/>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rgbClr val="156734"/>
        </a:buClr>
        <a:buFont typeface="Wingdings" pitchFamily="2" charset="2"/>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rgbClr val="156734"/>
        </a:buClr>
        <a:buFont typeface="Wingdings" pitchFamily="2" charset="2"/>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rgbClr val="156734"/>
        </a:buClr>
        <a:buFont typeface="Wingdings" pitchFamily="2" charset="2"/>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48585"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Insert picture</a:t>
            </a:r>
            <a:endParaRPr lang="en-US" dirty="0"/>
          </a:p>
        </p:txBody>
      </p:sp>
      <p:sp>
        <p:nvSpPr>
          <p:cNvPr id="1048586" name="Text Placeholder 2"/>
          <p:cNvSpPr>
            <a:spLocks noGrp="1"/>
          </p:cNvSpPr>
          <p:nvPr>
            <p:ph type="body" idx="1"/>
          </p:nvPr>
        </p:nvSpPr>
        <p:spPr>
          <a:xfrm>
            <a:off x="457200" y="1600201"/>
            <a:ext cx="5181600" cy="2971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 bg1="lt1" tx1="dk1" bg2="lt2" tx2="dk2" accent1="accent1" accent2="accent2" accent3="accent3" accent4="accent4" accent5="accent5" accent6="accent6" hlink="hlink" folHlink="folHlink"/>
  <p:sldLayoutIdLst>
    <p:sldLayoutId id="2147483655" r:id="rId1"/>
    <p:sldLayoutId id="2147483656" r:id="rId2"/>
    <p:sldLayoutId id="2147483657" r:id="rId3"/>
    <p:sldLayoutId id="2147483658" r:id="rId4"/>
    <p:sldLayoutId id="2147483659" r:id="rId5"/>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0.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578" name="Text Placeholder 1"/>
          <p:cNvSpPr>
            <a:spLocks noGrp="1"/>
          </p:cNvSpPr>
          <p:nvPr>
            <p:ph type="body" sz="quarter" idx="11"/>
          </p:nvPr>
        </p:nvSpPr>
        <p:spPr>
          <a:xfrm>
            <a:off x="457200" y="1295400"/>
            <a:ext cx="8077200" cy="1143000"/>
          </a:xfrm>
        </p:spPr>
        <p:txBody>
          <a:bodyPr/>
          <a:lstStyle/>
          <a:p>
            <a:r>
              <a:rPr lang="en-US" sz="2400" dirty="0"/>
              <a:t>ECONOMIC EVALUATION OF IMPROVED GRAIN STORAGE TECHNOLOGY IN TANZANIA</a:t>
            </a:r>
          </a:p>
          <a:p>
            <a:endParaRPr lang="en-US" sz="4000" dirty="0"/>
          </a:p>
        </p:txBody>
      </p:sp>
      <p:sp>
        <p:nvSpPr>
          <p:cNvPr id="1048579" name="Text Placeholder 2"/>
          <p:cNvSpPr>
            <a:spLocks noGrp="1"/>
          </p:cNvSpPr>
          <p:nvPr>
            <p:ph type="body" sz="quarter" idx="12"/>
          </p:nvPr>
        </p:nvSpPr>
        <p:spPr>
          <a:xfrm>
            <a:off x="609600" y="2209800"/>
            <a:ext cx="7924800" cy="3733800"/>
          </a:xfrm>
        </p:spPr>
        <p:txBody>
          <a:bodyPr/>
          <a:lstStyle/>
          <a:p>
            <a:endParaRPr lang="en-US" sz="2400" dirty="0" smtClean="0"/>
          </a:p>
          <a:p>
            <a:r>
              <a:rPr lang="en-US" sz="2400" dirty="0" err="1" smtClean="0"/>
              <a:t>Hanney</a:t>
            </a:r>
            <a:r>
              <a:rPr lang="en-US" sz="2400" dirty="0" smtClean="0"/>
              <a:t> </a:t>
            </a:r>
            <a:r>
              <a:rPr lang="en-US" sz="2400" dirty="0" err="1" smtClean="0"/>
              <a:t>Mbwambo</a:t>
            </a:r>
            <a:r>
              <a:rPr lang="en-US" sz="2400" dirty="0" smtClean="0"/>
              <a:t>, Bekele </a:t>
            </a:r>
            <a:r>
              <a:rPr lang="en-US" sz="2400" dirty="0" err="1" smtClean="0"/>
              <a:t>Kotu</a:t>
            </a:r>
            <a:r>
              <a:rPr lang="en-US" sz="2400" dirty="0" smtClean="0"/>
              <a:t> and </a:t>
            </a:r>
            <a:r>
              <a:rPr lang="en-US" sz="2400" dirty="0"/>
              <a:t>Zena </a:t>
            </a:r>
            <a:r>
              <a:rPr lang="en-US" sz="2400" dirty="0" err="1"/>
              <a:t>Mpenda</a:t>
            </a:r>
            <a:endParaRPr lang="en-US" sz="2400" dirty="0" smtClean="0"/>
          </a:p>
          <a:p>
            <a:endParaRPr lang="en-US" sz="2400" dirty="0"/>
          </a:p>
          <a:p>
            <a:r>
              <a:rPr lang="en-US" sz="2400" dirty="0" smtClean="0"/>
              <a:t>Africa RISING </a:t>
            </a:r>
            <a:r>
              <a:rPr lang="en-US" sz="2400" dirty="0" err="1" smtClean="0"/>
              <a:t>Writeshop</a:t>
            </a:r>
            <a:r>
              <a:rPr lang="en-US" sz="2400" dirty="0" smtClean="0"/>
              <a:t> </a:t>
            </a:r>
          </a:p>
          <a:p>
            <a:endParaRPr lang="en-US" dirty="0" smtClean="0"/>
          </a:p>
          <a:p>
            <a:r>
              <a:rPr lang="en-US" sz="2400" dirty="0" smtClean="0"/>
              <a:t>White Sand Hotel </a:t>
            </a:r>
            <a:r>
              <a:rPr lang="en-US" sz="2400" dirty="0"/>
              <a:t>– </a:t>
            </a:r>
            <a:r>
              <a:rPr lang="en-US" sz="2400" dirty="0" smtClean="0"/>
              <a:t>Dar </a:t>
            </a:r>
            <a:r>
              <a:rPr lang="en-US" sz="2400" dirty="0" err="1"/>
              <a:t>e</a:t>
            </a:r>
            <a:r>
              <a:rPr lang="en-US" sz="2400" dirty="0" err="1" smtClean="0"/>
              <a:t>s</a:t>
            </a:r>
            <a:r>
              <a:rPr lang="en-US" sz="2400" dirty="0" smtClean="0"/>
              <a:t> Salam </a:t>
            </a:r>
          </a:p>
          <a:p>
            <a:r>
              <a:rPr lang="en-US" sz="2400" dirty="0" smtClean="0"/>
              <a:t>30 June - 2 July 2016</a:t>
            </a:r>
            <a:endParaRPr lang="en-US" sz="2400" dirty="0"/>
          </a:p>
          <a:p>
            <a:endParaRPr lang="en-US" b="1"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584" name="Text Placeholder 3"/>
          <p:cNvSpPr>
            <a:spLocks noGrp="1"/>
          </p:cNvSpPr>
          <p:nvPr>
            <p:ph type="body" sz="quarter" idx="12"/>
          </p:nvPr>
        </p:nvSpPr>
        <p:spPr>
          <a:xfrm>
            <a:off x="533400" y="1524000"/>
            <a:ext cx="7772400" cy="4495800"/>
          </a:xfrm>
        </p:spPr>
        <p:txBody>
          <a:bodyPr/>
          <a:lstStyle/>
          <a:p>
            <a:pPr marL="571500" indent="-457200" algn="just">
              <a:buFont typeface="Arial" panose="020B0604020202020204" pitchFamily="34" charset="0"/>
              <a:buChar char="•"/>
            </a:pPr>
            <a:r>
              <a:rPr lang="en-GB" sz="2800" dirty="0" smtClean="0"/>
              <a:t>We also conducted a household survey constituting 200 randomly selected households </a:t>
            </a:r>
          </a:p>
          <a:p>
            <a:pPr marL="571500" indent="-457200" algn="just">
              <a:buFont typeface="Arial" panose="020B0604020202020204" pitchFamily="34" charset="0"/>
              <a:buChar char="•"/>
            </a:pPr>
            <a:r>
              <a:rPr lang="en-GB" sz="2800" dirty="0" smtClean="0"/>
              <a:t>We </a:t>
            </a:r>
            <a:r>
              <a:rPr lang="en-GB" sz="2800" dirty="0" smtClean="0"/>
              <a:t>used the data from </a:t>
            </a:r>
            <a:r>
              <a:rPr lang="en-GB" sz="2800" dirty="0" err="1" smtClean="0"/>
              <a:t>hh</a:t>
            </a:r>
            <a:r>
              <a:rPr lang="en-GB" sz="2800" dirty="0" smtClean="0"/>
              <a:t> survey to determine the technology of focus, estimate average maize production and consumption and categorize farmers (among others).</a:t>
            </a:r>
          </a:p>
          <a:p>
            <a:pPr algn="just"/>
            <a:endParaRPr lang="en-GB" sz="2800" dirty="0"/>
          </a:p>
          <a:p>
            <a:pPr algn="just"/>
            <a:endParaRPr lang="en-GB" sz="2800" dirty="0"/>
          </a:p>
        </p:txBody>
      </p:sp>
    </p:spTree>
    <p:extLst>
      <p:ext uri="{BB962C8B-B14F-4D97-AF65-F5344CB8AC3E}">
        <p14:creationId xmlns:p14="http://schemas.microsoft.com/office/powerpoint/2010/main" val="150329149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584" name="Text Placeholder 3"/>
          <p:cNvSpPr>
            <a:spLocks noGrp="1"/>
          </p:cNvSpPr>
          <p:nvPr>
            <p:ph type="body" sz="quarter" idx="12"/>
          </p:nvPr>
        </p:nvSpPr>
        <p:spPr>
          <a:xfrm>
            <a:off x="533400" y="1524000"/>
            <a:ext cx="7772400" cy="4495800"/>
          </a:xfrm>
        </p:spPr>
        <p:txBody>
          <a:bodyPr/>
          <a:lstStyle/>
          <a:p>
            <a:r>
              <a:rPr lang="en-GB" sz="2800" dirty="0" smtClean="0"/>
              <a:t>Data analysis</a:t>
            </a:r>
          </a:p>
          <a:p>
            <a:pPr marL="571500" indent="-457200" algn="just">
              <a:buFont typeface="Arial" panose="020B0604020202020204" pitchFamily="34" charset="0"/>
              <a:buChar char="•"/>
            </a:pPr>
            <a:r>
              <a:rPr lang="en-GB" sz="2800" dirty="0" smtClean="0"/>
              <a:t>Partial </a:t>
            </a:r>
            <a:r>
              <a:rPr lang="en-GB" sz="2800" dirty="0"/>
              <a:t>budget </a:t>
            </a:r>
            <a:r>
              <a:rPr lang="en-GB" sz="2800" dirty="0" smtClean="0"/>
              <a:t>approach was used for data analysis</a:t>
            </a:r>
          </a:p>
          <a:p>
            <a:pPr marL="571500" indent="-457200" algn="just">
              <a:buFont typeface="Arial" panose="020B0604020202020204" pitchFamily="34" charset="0"/>
              <a:buChar char="•"/>
            </a:pPr>
            <a:r>
              <a:rPr lang="en-GB" sz="2800" dirty="0" smtClean="0"/>
              <a:t>Used three economic parameters to compare the technologies (net benefit, benefit-cost-ratio, and internal rate of return)</a:t>
            </a:r>
          </a:p>
          <a:p>
            <a:pPr marL="571500" indent="-457200" algn="just">
              <a:buFont typeface="Arial" panose="020B0604020202020204" pitchFamily="34" charset="0"/>
              <a:buChar char="•"/>
            </a:pPr>
            <a:r>
              <a:rPr lang="en-GB" sz="2800" dirty="0" smtClean="0"/>
              <a:t>Benefits and costs have been discounted  to take into account time value of money (20% discount rate)</a:t>
            </a:r>
          </a:p>
          <a:p>
            <a:pPr algn="just"/>
            <a:endParaRPr lang="en-GB" sz="2800" dirty="0" smtClean="0"/>
          </a:p>
          <a:p>
            <a:pPr algn="just"/>
            <a:endParaRPr lang="en-GB" sz="2800" dirty="0"/>
          </a:p>
          <a:p>
            <a:pPr marL="571500" indent="-457200" algn="just">
              <a:buFont typeface="Arial" pitchFamily="34" charset="0"/>
              <a:buChar char="•"/>
            </a:pPr>
            <a:endParaRPr lang="en-GB" sz="2800" dirty="0"/>
          </a:p>
        </p:txBody>
      </p:sp>
    </p:spTree>
    <p:extLst>
      <p:ext uri="{BB962C8B-B14F-4D97-AF65-F5344CB8AC3E}">
        <p14:creationId xmlns:p14="http://schemas.microsoft.com/office/powerpoint/2010/main" val="1642357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584" name="Text Placeholder 3"/>
          <p:cNvSpPr>
            <a:spLocks noGrp="1"/>
          </p:cNvSpPr>
          <p:nvPr>
            <p:ph type="body" sz="quarter" idx="12"/>
          </p:nvPr>
        </p:nvSpPr>
        <p:spPr>
          <a:xfrm>
            <a:off x="533400" y="1524000"/>
            <a:ext cx="7772400" cy="4495800"/>
          </a:xfrm>
        </p:spPr>
        <p:txBody>
          <a:bodyPr/>
          <a:lstStyle/>
          <a:p>
            <a:pPr marL="571500" indent="-457200" algn="just">
              <a:buFont typeface="Arial" panose="020B0604020202020204" pitchFamily="34" charset="0"/>
              <a:buChar char="•"/>
            </a:pPr>
            <a:r>
              <a:rPr lang="en-GB" sz="2800" dirty="0" smtClean="0"/>
              <a:t>Conducted sensitivity analysis </a:t>
            </a:r>
            <a:r>
              <a:rPr lang="en-GB" sz="2800" dirty="0"/>
              <a:t> </a:t>
            </a:r>
            <a:r>
              <a:rPr lang="en-GB" sz="2800" dirty="0" smtClean="0"/>
              <a:t>to check the stability of the conclusions</a:t>
            </a:r>
          </a:p>
          <a:p>
            <a:pPr marL="571500" indent="-457200" algn="just">
              <a:buFont typeface="Arial" panose="020B0604020202020204" pitchFamily="34" charset="0"/>
              <a:buChar char="•"/>
            </a:pPr>
            <a:r>
              <a:rPr lang="en-GB" sz="2800" dirty="0" smtClean="0"/>
              <a:t>This was done with respect to change in maize grain price and storage prices</a:t>
            </a:r>
          </a:p>
          <a:p>
            <a:pPr marL="571500" indent="-457200" algn="just">
              <a:buFont typeface="Arial" panose="020B0604020202020204" pitchFamily="34" charset="0"/>
              <a:buChar char="•"/>
            </a:pPr>
            <a:r>
              <a:rPr lang="en-GB" sz="2800" dirty="0" smtClean="0"/>
              <a:t>We  varied the prices by 20% and checked the feasibility of the new storages</a:t>
            </a:r>
          </a:p>
          <a:p>
            <a:pPr algn="just"/>
            <a:endParaRPr lang="en-GB" sz="2800" dirty="0"/>
          </a:p>
          <a:p>
            <a:pPr algn="just"/>
            <a:endParaRPr lang="en-GB" sz="2800" dirty="0"/>
          </a:p>
        </p:txBody>
      </p:sp>
    </p:spTree>
    <p:extLst>
      <p:ext uri="{BB962C8B-B14F-4D97-AF65-F5344CB8AC3E}">
        <p14:creationId xmlns:p14="http://schemas.microsoft.com/office/powerpoint/2010/main" val="149588976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584" name="Text Placeholder 3"/>
          <p:cNvSpPr>
            <a:spLocks noGrp="1"/>
          </p:cNvSpPr>
          <p:nvPr>
            <p:ph type="body" sz="quarter" idx="12"/>
          </p:nvPr>
        </p:nvSpPr>
        <p:spPr>
          <a:xfrm>
            <a:off x="533400" y="1524000"/>
            <a:ext cx="7924800" cy="4876800"/>
          </a:xfrm>
        </p:spPr>
        <p:txBody>
          <a:bodyPr/>
          <a:lstStyle/>
          <a:p>
            <a:pPr algn="just"/>
            <a:r>
              <a:rPr lang="en-GB" sz="2800" dirty="0" smtClean="0"/>
              <a:t>Total storage costs includes</a:t>
            </a:r>
          </a:p>
          <a:p>
            <a:pPr marL="571500" indent="-457200" algn="just">
              <a:buFont typeface="Arial" pitchFamily="34" charset="0"/>
              <a:buChar char="•"/>
            </a:pPr>
            <a:r>
              <a:rPr lang="en-US" sz="2800" dirty="0" smtClean="0"/>
              <a:t>Cost </a:t>
            </a:r>
            <a:r>
              <a:rPr lang="en-US" sz="2800" dirty="0"/>
              <a:t>of </a:t>
            </a:r>
            <a:r>
              <a:rPr lang="en-US" sz="2800" dirty="0" smtClean="0"/>
              <a:t>labor</a:t>
            </a:r>
          </a:p>
          <a:p>
            <a:pPr marL="571500" indent="-457200" algn="just">
              <a:buFont typeface="Arial" pitchFamily="34" charset="0"/>
              <a:buChar char="•"/>
            </a:pPr>
            <a:r>
              <a:rPr lang="en-US" sz="2800" dirty="0" smtClean="0"/>
              <a:t>Cost </a:t>
            </a:r>
            <a:r>
              <a:rPr lang="en-US" sz="2800" dirty="0"/>
              <a:t>of storage bags </a:t>
            </a:r>
            <a:r>
              <a:rPr lang="en-US" sz="2800" dirty="0" smtClean="0"/>
              <a:t>and maintenance</a:t>
            </a:r>
          </a:p>
          <a:p>
            <a:pPr marL="571500" indent="-457200" algn="just">
              <a:buFont typeface="Arial" pitchFamily="34" charset="0"/>
              <a:buChar char="•"/>
            </a:pPr>
            <a:r>
              <a:rPr lang="en-US" sz="2800" dirty="0" smtClean="0"/>
              <a:t>Depreciation cost</a:t>
            </a:r>
          </a:p>
          <a:p>
            <a:pPr marL="571500" indent="-457200" algn="just">
              <a:buFont typeface="Arial" pitchFamily="34" charset="0"/>
              <a:buChar char="•"/>
            </a:pPr>
            <a:r>
              <a:rPr lang="en-US" sz="2800" dirty="0" smtClean="0"/>
              <a:t>Cost of </a:t>
            </a:r>
            <a:r>
              <a:rPr lang="en-US" sz="2800" dirty="0" smtClean="0"/>
              <a:t>chemical</a:t>
            </a:r>
            <a:endParaRPr lang="en-US" sz="2800" dirty="0" smtClean="0"/>
          </a:p>
          <a:p>
            <a:pPr algn="just"/>
            <a:endParaRPr lang="en-GB" sz="2800" dirty="0"/>
          </a:p>
        </p:txBody>
      </p:sp>
    </p:spTree>
    <p:extLst>
      <p:ext uri="{BB962C8B-B14F-4D97-AF65-F5344CB8AC3E}">
        <p14:creationId xmlns:p14="http://schemas.microsoft.com/office/powerpoint/2010/main" val="240656127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584" name="Text Placeholder 3"/>
          <p:cNvSpPr>
            <a:spLocks noGrp="1"/>
          </p:cNvSpPr>
          <p:nvPr>
            <p:ph type="body" sz="quarter" idx="12"/>
          </p:nvPr>
        </p:nvSpPr>
        <p:spPr>
          <a:xfrm>
            <a:off x="304800" y="1371600"/>
            <a:ext cx="8686800" cy="5334000"/>
          </a:xfrm>
        </p:spPr>
        <p:txBody>
          <a:bodyPr/>
          <a:lstStyle/>
          <a:p>
            <a:pPr algn="just"/>
            <a:r>
              <a:rPr lang="en-GB" sz="2800" dirty="0" smtClean="0"/>
              <a:t>Results (production and storage) </a:t>
            </a:r>
          </a:p>
          <a:p>
            <a:pPr marL="571500" indent="-457200" algn="just">
              <a:buFont typeface="Arial" pitchFamily="34" charset="0"/>
              <a:buChar char="•"/>
            </a:pPr>
            <a:endParaRPr lang="en-GB" sz="2800" dirty="0" smtClean="0"/>
          </a:p>
        </p:txBody>
      </p:sp>
      <p:graphicFrame>
        <p:nvGraphicFramePr>
          <p:cNvPr id="2" name="Table 1"/>
          <p:cNvGraphicFramePr>
            <a:graphicFrameLocks noGrp="1"/>
          </p:cNvGraphicFramePr>
          <p:nvPr>
            <p:extLst>
              <p:ext uri="{D42A27DB-BD31-4B8C-83A1-F6EECF244321}">
                <p14:modId xmlns:p14="http://schemas.microsoft.com/office/powerpoint/2010/main" val="633539761"/>
              </p:ext>
            </p:extLst>
          </p:nvPr>
        </p:nvGraphicFramePr>
        <p:xfrm>
          <a:off x="457200" y="1981200"/>
          <a:ext cx="8229599" cy="4409974"/>
        </p:xfrm>
        <a:graphic>
          <a:graphicData uri="http://schemas.openxmlformats.org/drawingml/2006/table">
            <a:tbl>
              <a:tblPr firstRow="1" firstCol="1" bandRow="1">
                <a:tableStyleId>{5C22544A-7EE6-4342-B048-85BDC9FD1C3A}</a:tableStyleId>
              </a:tblPr>
              <a:tblGrid>
                <a:gridCol w="1821600"/>
                <a:gridCol w="1494861"/>
                <a:gridCol w="1666098"/>
                <a:gridCol w="1480051"/>
                <a:gridCol w="1766989"/>
              </a:tblGrid>
              <a:tr h="1216499">
                <a:tc>
                  <a:txBody>
                    <a:bodyPr/>
                    <a:lstStyle/>
                    <a:p>
                      <a:pPr algn="just">
                        <a:lnSpc>
                          <a:spcPct val="200000"/>
                        </a:lnSpc>
                        <a:spcAft>
                          <a:spcPts val="0"/>
                        </a:spcAft>
                      </a:pPr>
                      <a:r>
                        <a:rPr lang="en-US" sz="1200" dirty="0">
                          <a:effectLst/>
                        </a:rPr>
                        <a:t>Farmers’ category</a:t>
                      </a:r>
                      <a:endParaRPr lang="en-US" sz="1100" dirty="0">
                        <a:effectLst/>
                        <a:latin typeface="Calibri"/>
                        <a:ea typeface="Calibri"/>
                        <a:cs typeface="Times New Roman"/>
                      </a:endParaRPr>
                    </a:p>
                  </a:txBody>
                  <a:tcPr marL="68580" marR="68580" marT="0" marB="0"/>
                </a:tc>
                <a:tc>
                  <a:txBody>
                    <a:bodyPr/>
                    <a:lstStyle/>
                    <a:p>
                      <a:pPr algn="just">
                        <a:lnSpc>
                          <a:spcPct val="200000"/>
                        </a:lnSpc>
                        <a:spcAft>
                          <a:spcPts val="0"/>
                        </a:spcAft>
                      </a:pPr>
                      <a:r>
                        <a:rPr lang="en-US" sz="1200" dirty="0">
                          <a:effectLst/>
                        </a:rPr>
                        <a:t>Quantity produced (kg)</a:t>
                      </a:r>
                      <a:endParaRPr lang="en-US" sz="1100" dirty="0">
                        <a:effectLst/>
                        <a:latin typeface="Calibri"/>
                        <a:ea typeface="Calibri"/>
                        <a:cs typeface="Times New Roman"/>
                      </a:endParaRPr>
                    </a:p>
                  </a:txBody>
                  <a:tcPr marL="68580" marR="68580" marT="0" marB="0"/>
                </a:tc>
                <a:tc>
                  <a:txBody>
                    <a:bodyPr/>
                    <a:lstStyle/>
                    <a:p>
                      <a:pPr algn="just">
                        <a:lnSpc>
                          <a:spcPct val="200000"/>
                        </a:lnSpc>
                        <a:spcAft>
                          <a:spcPts val="0"/>
                        </a:spcAft>
                      </a:pPr>
                      <a:r>
                        <a:rPr lang="en-US" sz="1200">
                          <a:effectLst/>
                        </a:rPr>
                        <a:t>Estimated surplus (deficit)</a:t>
                      </a:r>
                      <a:endParaRPr lang="en-US" sz="1100">
                        <a:effectLst/>
                        <a:latin typeface="Calibri"/>
                        <a:ea typeface="Calibri"/>
                        <a:cs typeface="Times New Roman"/>
                      </a:endParaRPr>
                    </a:p>
                  </a:txBody>
                  <a:tcPr marL="68580" marR="68580" marT="0" marB="0"/>
                </a:tc>
                <a:tc>
                  <a:txBody>
                    <a:bodyPr/>
                    <a:lstStyle/>
                    <a:p>
                      <a:pPr algn="just">
                        <a:lnSpc>
                          <a:spcPct val="200000"/>
                        </a:lnSpc>
                        <a:spcAft>
                          <a:spcPts val="0"/>
                        </a:spcAft>
                      </a:pPr>
                      <a:r>
                        <a:rPr lang="en-US" sz="1200">
                          <a:effectLst/>
                        </a:rPr>
                        <a:t>Storage needs (number of 100-kg-bags)</a:t>
                      </a:r>
                      <a:endParaRPr lang="en-US" sz="1100">
                        <a:effectLst/>
                        <a:latin typeface="Calibri"/>
                        <a:ea typeface="Calibri"/>
                        <a:cs typeface="Times New Roman"/>
                      </a:endParaRPr>
                    </a:p>
                  </a:txBody>
                  <a:tcPr marL="68580" marR="68580" marT="0" marB="0"/>
                </a:tc>
                <a:tc>
                  <a:txBody>
                    <a:bodyPr/>
                    <a:lstStyle/>
                    <a:p>
                      <a:pPr algn="just">
                        <a:lnSpc>
                          <a:spcPct val="200000"/>
                        </a:lnSpc>
                        <a:spcAft>
                          <a:spcPts val="0"/>
                        </a:spcAft>
                      </a:pPr>
                      <a:r>
                        <a:rPr lang="en-US" sz="1200">
                          <a:effectLst/>
                        </a:rPr>
                        <a:t>Number of storage months (own produce)</a:t>
                      </a:r>
                      <a:endParaRPr lang="en-US" sz="1100">
                        <a:effectLst/>
                        <a:latin typeface="Calibri"/>
                        <a:ea typeface="Calibri"/>
                        <a:cs typeface="Times New Roman"/>
                      </a:endParaRPr>
                    </a:p>
                  </a:txBody>
                  <a:tcPr marL="68580" marR="68580" marT="0" marB="0"/>
                </a:tc>
              </a:tr>
              <a:tr h="405500">
                <a:tc>
                  <a:txBody>
                    <a:bodyPr/>
                    <a:lstStyle/>
                    <a:p>
                      <a:pPr algn="just">
                        <a:lnSpc>
                          <a:spcPct val="200000"/>
                        </a:lnSpc>
                        <a:spcAft>
                          <a:spcPts val="0"/>
                        </a:spcAft>
                      </a:pPr>
                      <a:r>
                        <a:rPr lang="en-US" sz="1200" dirty="0">
                          <a:effectLst/>
                        </a:rPr>
                        <a:t>Low producers</a:t>
                      </a:r>
                      <a:endParaRPr lang="en-US" sz="1100" dirty="0">
                        <a:effectLst/>
                        <a:latin typeface="Calibri"/>
                        <a:ea typeface="Calibri"/>
                        <a:cs typeface="Times New Roman"/>
                      </a:endParaRPr>
                    </a:p>
                  </a:txBody>
                  <a:tcPr marL="68580" marR="68580" marT="0" marB="0"/>
                </a:tc>
                <a:tc>
                  <a:txBody>
                    <a:bodyPr/>
                    <a:lstStyle/>
                    <a:p>
                      <a:pPr algn="just">
                        <a:lnSpc>
                          <a:spcPct val="200000"/>
                        </a:lnSpc>
                        <a:spcAft>
                          <a:spcPts val="0"/>
                        </a:spcAft>
                      </a:pPr>
                      <a:r>
                        <a:rPr lang="en-US" sz="1200" b="1" dirty="0">
                          <a:effectLst/>
                        </a:rPr>
                        <a:t>335</a:t>
                      </a:r>
                      <a:endParaRPr lang="en-US" sz="1100" b="1" dirty="0">
                        <a:effectLst/>
                        <a:latin typeface="Calibri"/>
                        <a:ea typeface="Calibri"/>
                        <a:cs typeface="Times New Roman"/>
                      </a:endParaRPr>
                    </a:p>
                  </a:txBody>
                  <a:tcPr marL="68580" marR="68580" marT="0" marB="0"/>
                </a:tc>
                <a:tc>
                  <a:txBody>
                    <a:bodyPr/>
                    <a:lstStyle/>
                    <a:p>
                      <a:pPr algn="just">
                        <a:lnSpc>
                          <a:spcPct val="200000"/>
                        </a:lnSpc>
                        <a:spcAft>
                          <a:spcPts val="0"/>
                        </a:spcAft>
                      </a:pPr>
                      <a:r>
                        <a:rPr lang="en-US" sz="1200" b="1">
                          <a:effectLst/>
                        </a:rPr>
                        <a:t>(577)</a:t>
                      </a:r>
                      <a:endParaRPr lang="en-US" sz="1100" b="1">
                        <a:effectLst/>
                        <a:latin typeface="Calibri"/>
                        <a:ea typeface="Calibri"/>
                        <a:cs typeface="Times New Roman"/>
                      </a:endParaRPr>
                    </a:p>
                  </a:txBody>
                  <a:tcPr marL="68580" marR="68580" marT="0" marB="0"/>
                </a:tc>
                <a:tc>
                  <a:txBody>
                    <a:bodyPr/>
                    <a:lstStyle/>
                    <a:p>
                      <a:pPr algn="just">
                        <a:lnSpc>
                          <a:spcPct val="200000"/>
                        </a:lnSpc>
                        <a:spcAft>
                          <a:spcPts val="0"/>
                        </a:spcAft>
                      </a:pPr>
                      <a:r>
                        <a:rPr lang="en-US" sz="1200" b="1" dirty="0">
                          <a:effectLst/>
                        </a:rPr>
                        <a:t>3</a:t>
                      </a:r>
                      <a:endParaRPr lang="en-US" sz="1100" b="1" dirty="0">
                        <a:effectLst/>
                        <a:latin typeface="Calibri"/>
                        <a:ea typeface="Calibri"/>
                        <a:cs typeface="Times New Roman"/>
                      </a:endParaRPr>
                    </a:p>
                  </a:txBody>
                  <a:tcPr marL="68580" marR="68580" marT="0" marB="0"/>
                </a:tc>
                <a:tc>
                  <a:txBody>
                    <a:bodyPr/>
                    <a:lstStyle/>
                    <a:p>
                      <a:pPr algn="just">
                        <a:lnSpc>
                          <a:spcPct val="200000"/>
                        </a:lnSpc>
                        <a:spcAft>
                          <a:spcPts val="0"/>
                        </a:spcAft>
                      </a:pPr>
                      <a:r>
                        <a:rPr lang="en-US" sz="1200" b="1" dirty="0">
                          <a:effectLst/>
                        </a:rPr>
                        <a:t>5</a:t>
                      </a:r>
                      <a:endParaRPr lang="en-US" sz="1100" b="1" dirty="0">
                        <a:effectLst/>
                        <a:latin typeface="Calibri"/>
                        <a:ea typeface="Calibri"/>
                        <a:cs typeface="Times New Roman"/>
                      </a:endParaRPr>
                    </a:p>
                  </a:txBody>
                  <a:tcPr marL="68580" marR="68580" marT="0" marB="0"/>
                </a:tc>
              </a:tr>
              <a:tr h="716211">
                <a:tc>
                  <a:txBody>
                    <a:bodyPr/>
                    <a:lstStyle/>
                    <a:p>
                      <a:pPr algn="just">
                        <a:lnSpc>
                          <a:spcPct val="200000"/>
                        </a:lnSpc>
                        <a:spcAft>
                          <a:spcPts val="0"/>
                        </a:spcAft>
                      </a:pPr>
                      <a:r>
                        <a:rPr lang="en-US" sz="1200">
                          <a:effectLst/>
                        </a:rPr>
                        <a:t>Lower middle producers</a:t>
                      </a:r>
                      <a:endParaRPr lang="en-US" sz="1100">
                        <a:effectLst/>
                        <a:latin typeface="Calibri"/>
                        <a:ea typeface="Calibri"/>
                        <a:cs typeface="Times New Roman"/>
                      </a:endParaRPr>
                    </a:p>
                  </a:txBody>
                  <a:tcPr marL="68580" marR="68580" marT="0" marB="0"/>
                </a:tc>
                <a:tc>
                  <a:txBody>
                    <a:bodyPr/>
                    <a:lstStyle/>
                    <a:p>
                      <a:pPr algn="just">
                        <a:lnSpc>
                          <a:spcPct val="200000"/>
                        </a:lnSpc>
                        <a:spcAft>
                          <a:spcPts val="0"/>
                        </a:spcAft>
                      </a:pPr>
                      <a:r>
                        <a:rPr lang="en-US" sz="1200" b="1" dirty="0">
                          <a:effectLst/>
                        </a:rPr>
                        <a:t>741</a:t>
                      </a:r>
                      <a:endParaRPr lang="en-US" sz="1100" b="1" dirty="0">
                        <a:effectLst/>
                        <a:latin typeface="Calibri"/>
                        <a:ea typeface="Calibri"/>
                        <a:cs typeface="Times New Roman"/>
                      </a:endParaRPr>
                    </a:p>
                  </a:txBody>
                  <a:tcPr marL="68580" marR="68580" marT="0" marB="0"/>
                </a:tc>
                <a:tc>
                  <a:txBody>
                    <a:bodyPr/>
                    <a:lstStyle/>
                    <a:p>
                      <a:pPr algn="just">
                        <a:lnSpc>
                          <a:spcPct val="200000"/>
                        </a:lnSpc>
                        <a:spcAft>
                          <a:spcPts val="0"/>
                        </a:spcAft>
                      </a:pPr>
                      <a:r>
                        <a:rPr lang="en-US" sz="1200" b="1" dirty="0">
                          <a:effectLst/>
                        </a:rPr>
                        <a:t>(171)</a:t>
                      </a:r>
                      <a:endParaRPr lang="en-US" sz="1100" b="1" dirty="0">
                        <a:effectLst/>
                        <a:latin typeface="Calibri"/>
                        <a:ea typeface="Calibri"/>
                        <a:cs typeface="Times New Roman"/>
                      </a:endParaRPr>
                    </a:p>
                  </a:txBody>
                  <a:tcPr marL="68580" marR="68580" marT="0" marB="0"/>
                </a:tc>
                <a:tc>
                  <a:txBody>
                    <a:bodyPr/>
                    <a:lstStyle/>
                    <a:p>
                      <a:pPr algn="just">
                        <a:lnSpc>
                          <a:spcPct val="200000"/>
                        </a:lnSpc>
                        <a:spcAft>
                          <a:spcPts val="0"/>
                        </a:spcAft>
                      </a:pPr>
                      <a:r>
                        <a:rPr lang="en-US" sz="1200" b="1">
                          <a:effectLst/>
                        </a:rPr>
                        <a:t>7</a:t>
                      </a:r>
                      <a:endParaRPr lang="en-US" sz="1100" b="1">
                        <a:effectLst/>
                        <a:latin typeface="Calibri"/>
                        <a:ea typeface="Calibri"/>
                        <a:cs typeface="Times New Roman"/>
                      </a:endParaRPr>
                    </a:p>
                  </a:txBody>
                  <a:tcPr marL="68580" marR="68580" marT="0" marB="0"/>
                </a:tc>
                <a:tc>
                  <a:txBody>
                    <a:bodyPr/>
                    <a:lstStyle/>
                    <a:p>
                      <a:pPr algn="just">
                        <a:lnSpc>
                          <a:spcPct val="200000"/>
                        </a:lnSpc>
                        <a:spcAft>
                          <a:spcPts val="0"/>
                        </a:spcAft>
                      </a:pPr>
                      <a:r>
                        <a:rPr lang="en-US" sz="1200" b="1">
                          <a:effectLst/>
                        </a:rPr>
                        <a:t>10</a:t>
                      </a:r>
                      <a:endParaRPr lang="en-US" sz="1100" b="1">
                        <a:effectLst/>
                        <a:latin typeface="Calibri"/>
                        <a:ea typeface="Calibri"/>
                        <a:cs typeface="Times New Roman"/>
                      </a:endParaRPr>
                    </a:p>
                  </a:txBody>
                  <a:tcPr marL="68580" marR="68580" marT="0" marB="0"/>
                </a:tc>
              </a:tr>
              <a:tr h="544553">
                <a:tc>
                  <a:txBody>
                    <a:bodyPr/>
                    <a:lstStyle/>
                    <a:p>
                      <a:pPr algn="just">
                        <a:lnSpc>
                          <a:spcPct val="200000"/>
                        </a:lnSpc>
                        <a:spcAft>
                          <a:spcPts val="0"/>
                        </a:spcAft>
                      </a:pPr>
                      <a:r>
                        <a:rPr lang="en-US" sz="1200" dirty="0">
                          <a:effectLst/>
                        </a:rPr>
                        <a:t>Medium producers</a:t>
                      </a:r>
                      <a:endParaRPr lang="en-US" sz="1100" dirty="0">
                        <a:effectLst/>
                        <a:latin typeface="Calibri"/>
                        <a:ea typeface="Calibri"/>
                        <a:cs typeface="Times New Roman"/>
                      </a:endParaRPr>
                    </a:p>
                  </a:txBody>
                  <a:tcPr marL="68580" marR="68580" marT="0" marB="0"/>
                </a:tc>
                <a:tc>
                  <a:txBody>
                    <a:bodyPr/>
                    <a:lstStyle/>
                    <a:p>
                      <a:pPr algn="just">
                        <a:lnSpc>
                          <a:spcPct val="200000"/>
                        </a:lnSpc>
                        <a:spcAft>
                          <a:spcPts val="0"/>
                        </a:spcAft>
                      </a:pPr>
                      <a:r>
                        <a:rPr lang="en-US" sz="1200" b="1">
                          <a:effectLst/>
                        </a:rPr>
                        <a:t>1168</a:t>
                      </a:r>
                      <a:endParaRPr lang="en-US" sz="1100" b="1">
                        <a:effectLst/>
                        <a:latin typeface="Calibri"/>
                        <a:ea typeface="Calibri"/>
                        <a:cs typeface="Times New Roman"/>
                      </a:endParaRPr>
                    </a:p>
                  </a:txBody>
                  <a:tcPr marL="68580" marR="68580" marT="0" marB="0"/>
                </a:tc>
                <a:tc>
                  <a:txBody>
                    <a:bodyPr/>
                    <a:lstStyle/>
                    <a:p>
                      <a:pPr algn="just">
                        <a:lnSpc>
                          <a:spcPct val="200000"/>
                        </a:lnSpc>
                        <a:spcAft>
                          <a:spcPts val="0"/>
                        </a:spcAft>
                      </a:pPr>
                      <a:r>
                        <a:rPr lang="en-US" sz="1200" b="1" dirty="0">
                          <a:effectLst/>
                        </a:rPr>
                        <a:t>256</a:t>
                      </a:r>
                      <a:endParaRPr lang="en-US" sz="1100" b="1" dirty="0">
                        <a:effectLst/>
                        <a:latin typeface="Calibri"/>
                        <a:ea typeface="Calibri"/>
                        <a:cs typeface="Times New Roman"/>
                      </a:endParaRPr>
                    </a:p>
                  </a:txBody>
                  <a:tcPr marL="68580" marR="68580" marT="0" marB="0"/>
                </a:tc>
                <a:tc>
                  <a:txBody>
                    <a:bodyPr/>
                    <a:lstStyle/>
                    <a:p>
                      <a:pPr algn="just">
                        <a:lnSpc>
                          <a:spcPct val="200000"/>
                        </a:lnSpc>
                        <a:spcAft>
                          <a:spcPts val="0"/>
                        </a:spcAft>
                      </a:pPr>
                      <a:r>
                        <a:rPr lang="en-US" sz="1200" b="1" dirty="0">
                          <a:effectLst/>
                        </a:rPr>
                        <a:t>12</a:t>
                      </a:r>
                      <a:endParaRPr lang="en-US" sz="1100" b="1" dirty="0">
                        <a:effectLst/>
                        <a:latin typeface="Calibri"/>
                        <a:ea typeface="Calibri"/>
                        <a:cs typeface="Times New Roman"/>
                      </a:endParaRPr>
                    </a:p>
                  </a:txBody>
                  <a:tcPr marL="68580" marR="68580" marT="0" marB="0"/>
                </a:tc>
                <a:tc>
                  <a:txBody>
                    <a:bodyPr/>
                    <a:lstStyle/>
                    <a:p>
                      <a:pPr algn="just">
                        <a:lnSpc>
                          <a:spcPct val="200000"/>
                        </a:lnSpc>
                        <a:spcAft>
                          <a:spcPts val="0"/>
                        </a:spcAft>
                      </a:pPr>
                      <a:r>
                        <a:rPr lang="en-US" sz="1200" b="1">
                          <a:effectLst/>
                        </a:rPr>
                        <a:t>12</a:t>
                      </a:r>
                      <a:endParaRPr lang="en-US" sz="1100" b="1">
                        <a:effectLst/>
                        <a:latin typeface="Calibri"/>
                        <a:ea typeface="Calibri"/>
                        <a:cs typeface="Times New Roman"/>
                      </a:endParaRPr>
                    </a:p>
                  </a:txBody>
                  <a:tcPr marL="68580" marR="68580" marT="0" marB="0"/>
                </a:tc>
              </a:tr>
              <a:tr h="716211">
                <a:tc>
                  <a:txBody>
                    <a:bodyPr/>
                    <a:lstStyle/>
                    <a:p>
                      <a:pPr algn="just">
                        <a:lnSpc>
                          <a:spcPct val="200000"/>
                        </a:lnSpc>
                        <a:spcAft>
                          <a:spcPts val="0"/>
                        </a:spcAft>
                      </a:pPr>
                      <a:r>
                        <a:rPr lang="en-US" sz="1200">
                          <a:effectLst/>
                        </a:rPr>
                        <a:t>Upper middle producers</a:t>
                      </a:r>
                      <a:endParaRPr lang="en-US" sz="1100">
                        <a:effectLst/>
                        <a:latin typeface="Calibri"/>
                        <a:ea typeface="Calibri"/>
                        <a:cs typeface="Times New Roman"/>
                      </a:endParaRPr>
                    </a:p>
                  </a:txBody>
                  <a:tcPr marL="68580" marR="68580" marT="0" marB="0"/>
                </a:tc>
                <a:tc>
                  <a:txBody>
                    <a:bodyPr/>
                    <a:lstStyle/>
                    <a:p>
                      <a:pPr algn="just">
                        <a:lnSpc>
                          <a:spcPct val="200000"/>
                        </a:lnSpc>
                        <a:spcAft>
                          <a:spcPts val="0"/>
                        </a:spcAft>
                      </a:pPr>
                      <a:r>
                        <a:rPr lang="en-US" sz="1200" b="1">
                          <a:effectLst/>
                        </a:rPr>
                        <a:t>2024</a:t>
                      </a:r>
                      <a:endParaRPr lang="en-US" sz="1100" b="1">
                        <a:effectLst/>
                        <a:latin typeface="Calibri"/>
                        <a:ea typeface="Calibri"/>
                        <a:cs typeface="Times New Roman"/>
                      </a:endParaRPr>
                    </a:p>
                  </a:txBody>
                  <a:tcPr marL="68580" marR="68580" marT="0" marB="0"/>
                </a:tc>
                <a:tc>
                  <a:txBody>
                    <a:bodyPr/>
                    <a:lstStyle/>
                    <a:p>
                      <a:pPr algn="just">
                        <a:lnSpc>
                          <a:spcPct val="200000"/>
                        </a:lnSpc>
                        <a:spcAft>
                          <a:spcPts val="0"/>
                        </a:spcAft>
                      </a:pPr>
                      <a:r>
                        <a:rPr lang="en-US" sz="1200" b="1" dirty="0">
                          <a:effectLst/>
                        </a:rPr>
                        <a:t>884</a:t>
                      </a:r>
                      <a:endParaRPr lang="en-US" sz="1100" b="1" dirty="0">
                        <a:effectLst/>
                        <a:latin typeface="Calibri"/>
                        <a:ea typeface="Calibri"/>
                        <a:cs typeface="Times New Roman"/>
                      </a:endParaRPr>
                    </a:p>
                  </a:txBody>
                  <a:tcPr marL="68580" marR="68580" marT="0" marB="0"/>
                </a:tc>
                <a:tc>
                  <a:txBody>
                    <a:bodyPr/>
                    <a:lstStyle/>
                    <a:p>
                      <a:pPr algn="just">
                        <a:lnSpc>
                          <a:spcPct val="200000"/>
                        </a:lnSpc>
                        <a:spcAft>
                          <a:spcPts val="0"/>
                        </a:spcAft>
                      </a:pPr>
                      <a:r>
                        <a:rPr lang="en-US" sz="1200" b="1" dirty="0">
                          <a:effectLst/>
                        </a:rPr>
                        <a:t>20</a:t>
                      </a:r>
                      <a:endParaRPr lang="en-US" sz="1100" b="1" dirty="0">
                        <a:effectLst/>
                        <a:latin typeface="Calibri"/>
                        <a:ea typeface="Calibri"/>
                        <a:cs typeface="Times New Roman"/>
                      </a:endParaRPr>
                    </a:p>
                  </a:txBody>
                  <a:tcPr marL="68580" marR="68580" marT="0" marB="0"/>
                </a:tc>
                <a:tc>
                  <a:txBody>
                    <a:bodyPr/>
                    <a:lstStyle/>
                    <a:p>
                      <a:pPr algn="just">
                        <a:lnSpc>
                          <a:spcPct val="200000"/>
                        </a:lnSpc>
                        <a:spcAft>
                          <a:spcPts val="0"/>
                        </a:spcAft>
                      </a:pPr>
                      <a:r>
                        <a:rPr lang="en-US" sz="1200" b="1" dirty="0">
                          <a:effectLst/>
                        </a:rPr>
                        <a:t>12</a:t>
                      </a:r>
                      <a:endParaRPr lang="en-US" sz="1100" b="1" dirty="0">
                        <a:effectLst/>
                        <a:latin typeface="Calibri"/>
                        <a:ea typeface="Calibri"/>
                        <a:cs typeface="Times New Roman"/>
                      </a:endParaRPr>
                    </a:p>
                  </a:txBody>
                  <a:tcPr marL="68580" marR="68580" marT="0" marB="0"/>
                </a:tc>
              </a:tr>
              <a:tr h="405500">
                <a:tc>
                  <a:txBody>
                    <a:bodyPr/>
                    <a:lstStyle/>
                    <a:p>
                      <a:pPr algn="just">
                        <a:lnSpc>
                          <a:spcPct val="200000"/>
                        </a:lnSpc>
                        <a:spcAft>
                          <a:spcPts val="0"/>
                        </a:spcAft>
                      </a:pPr>
                      <a:r>
                        <a:rPr lang="en-US" sz="1200">
                          <a:effectLst/>
                        </a:rPr>
                        <a:t>Top producers</a:t>
                      </a:r>
                      <a:endParaRPr lang="en-US" sz="1100">
                        <a:effectLst/>
                        <a:latin typeface="Calibri"/>
                        <a:ea typeface="Calibri"/>
                        <a:cs typeface="Times New Roman"/>
                      </a:endParaRPr>
                    </a:p>
                  </a:txBody>
                  <a:tcPr marL="68580" marR="68580" marT="0" marB="0"/>
                </a:tc>
                <a:tc>
                  <a:txBody>
                    <a:bodyPr/>
                    <a:lstStyle/>
                    <a:p>
                      <a:pPr algn="just">
                        <a:lnSpc>
                          <a:spcPct val="200000"/>
                        </a:lnSpc>
                        <a:spcAft>
                          <a:spcPts val="0"/>
                        </a:spcAft>
                      </a:pPr>
                      <a:r>
                        <a:rPr lang="en-US" sz="1200" b="1">
                          <a:effectLst/>
                        </a:rPr>
                        <a:t>4782</a:t>
                      </a:r>
                      <a:endParaRPr lang="en-US" sz="1100" b="1">
                        <a:effectLst/>
                        <a:latin typeface="Calibri"/>
                        <a:ea typeface="Calibri"/>
                        <a:cs typeface="Times New Roman"/>
                      </a:endParaRPr>
                    </a:p>
                  </a:txBody>
                  <a:tcPr marL="68580" marR="68580" marT="0" marB="0"/>
                </a:tc>
                <a:tc>
                  <a:txBody>
                    <a:bodyPr/>
                    <a:lstStyle/>
                    <a:p>
                      <a:pPr algn="just">
                        <a:lnSpc>
                          <a:spcPct val="200000"/>
                        </a:lnSpc>
                        <a:spcAft>
                          <a:spcPts val="0"/>
                        </a:spcAft>
                      </a:pPr>
                      <a:r>
                        <a:rPr lang="en-US" sz="1200" b="1">
                          <a:effectLst/>
                        </a:rPr>
                        <a:t>3642</a:t>
                      </a:r>
                      <a:endParaRPr lang="en-US" sz="1100" b="1">
                        <a:effectLst/>
                        <a:latin typeface="Calibri"/>
                        <a:ea typeface="Calibri"/>
                        <a:cs typeface="Times New Roman"/>
                      </a:endParaRPr>
                    </a:p>
                  </a:txBody>
                  <a:tcPr marL="68580" marR="68580" marT="0" marB="0"/>
                </a:tc>
                <a:tc>
                  <a:txBody>
                    <a:bodyPr/>
                    <a:lstStyle/>
                    <a:p>
                      <a:pPr algn="just">
                        <a:lnSpc>
                          <a:spcPct val="200000"/>
                        </a:lnSpc>
                        <a:spcAft>
                          <a:spcPts val="0"/>
                        </a:spcAft>
                      </a:pPr>
                      <a:r>
                        <a:rPr lang="en-US" sz="1200" b="1">
                          <a:effectLst/>
                        </a:rPr>
                        <a:t>48</a:t>
                      </a:r>
                      <a:endParaRPr lang="en-US" sz="1100" b="1">
                        <a:effectLst/>
                        <a:latin typeface="Calibri"/>
                        <a:ea typeface="Calibri"/>
                        <a:cs typeface="Times New Roman"/>
                      </a:endParaRPr>
                    </a:p>
                  </a:txBody>
                  <a:tcPr marL="68580" marR="68580" marT="0" marB="0"/>
                </a:tc>
                <a:tc>
                  <a:txBody>
                    <a:bodyPr/>
                    <a:lstStyle/>
                    <a:p>
                      <a:pPr algn="just">
                        <a:lnSpc>
                          <a:spcPct val="200000"/>
                        </a:lnSpc>
                        <a:spcAft>
                          <a:spcPts val="0"/>
                        </a:spcAft>
                      </a:pPr>
                      <a:r>
                        <a:rPr lang="en-US" sz="1200" b="1" dirty="0">
                          <a:effectLst/>
                        </a:rPr>
                        <a:t>12</a:t>
                      </a:r>
                      <a:endParaRPr lang="en-US" sz="1100" b="1" dirty="0">
                        <a:effectLst/>
                        <a:latin typeface="Calibri"/>
                        <a:ea typeface="Calibri"/>
                        <a:cs typeface="Times New Roman"/>
                      </a:endParaRPr>
                    </a:p>
                  </a:txBody>
                  <a:tcPr marL="68580" marR="68580" marT="0" marB="0"/>
                </a:tc>
              </a:tr>
              <a:tr h="405500">
                <a:tc>
                  <a:txBody>
                    <a:bodyPr/>
                    <a:lstStyle/>
                    <a:p>
                      <a:pPr algn="just">
                        <a:lnSpc>
                          <a:spcPct val="200000"/>
                        </a:lnSpc>
                        <a:spcAft>
                          <a:spcPts val="0"/>
                        </a:spcAft>
                      </a:pPr>
                      <a:r>
                        <a:rPr lang="en-US" sz="1200" dirty="0">
                          <a:effectLst/>
                        </a:rPr>
                        <a:t>Average (typical)</a:t>
                      </a:r>
                      <a:endParaRPr lang="en-US" sz="1100" dirty="0">
                        <a:effectLst/>
                        <a:latin typeface="Calibri"/>
                        <a:ea typeface="Calibri"/>
                        <a:cs typeface="Times New Roman"/>
                      </a:endParaRPr>
                    </a:p>
                  </a:txBody>
                  <a:tcPr marL="68580" marR="68580" marT="0" marB="0"/>
                </a:tc>
                <a:tc>
                  <a:txBody>
                    <a:bodyPr/>
                    <a:lstStyle/>
                    <a:p>
                      <a:pPr algn="just">
                        <a:lnSpc>
                          <a:spcPct val="200000"/>
                        </a:lnSpc>
                        <a:spcAft>
                          <a:spcPts val="0"/>
                        </a:spcAft>
                      </a:pPr>
                      <a:r>
                        <a:rPr lang="en-US" sz="1200" b="1" dirty="0">
                          <a:effectLst/>
                        </a:rPr>
                        <a:t>1826</a:t>
                      </a:r>
                      <a:endParaRPr lang="en-US" sz="1100" b="1" dirty="0">
                        <a:effectLst/>
                        <a:latin typeface="Calibri"/>
                        <a:ea typeface="Calibri"/>
                        <a:cs typeface="Times New Roman"/>
                      </a:endParaRPr>
                    </a:p>
                  </a:txBody>
                  <a:tcPr marL="68580" marR="68580" marT="0" marB="0"/>
                </a:tc>
                <a:tc>
                  <a:txBody>
                    <a:bodyPr/>
                    <a:lstStyle/>
                    <a:p>
                      <a:pPr algn="just">
                        <a:lnSpc>
                          <a:spcPct val="200000"/>
                        </a:lnSpc>
                        <a:spcAft>
                          <a:spcPts val="0"/>
                        </a:spcAft>
                      </a:pPr>
                      <a:r>
                        <a:rPr lang="en-US" sz="1200" b="1" dirty="0">
                          <a:effectLst/>
                        </a:rPr>
                        <a:t>686</a:t>
                      </a:r>
                      <a:endParaRPr lang="en-US" sz="1100" b="1" dirty="0">
                        <a:effectLst/>
                        <a:latin typeface="Calibri"/>
                        <a:ea typeface="Calibri"/>
                        <a:cs typeface="Times New Roman"/>
                      </a:endParaRPr>
                    </a:p>
                  </a:txBody>
                  <a:tcPr marL="68580" marR="68580" marT="0" marB="0"/>
                </a:tc>
                <a:tc>
                  <a:txBody>
                    <a:bodyPr/>
                    <a:lstStyle/>
                    <a:p>
                      <a:pPr algn="just">
                        <a:lnSpc>
                          <a:spcPct val="200000"/>
                        </a:lnSpc>
                        <a:spcAft>
                          <a:spcPts val="0"/>
                        </a:spcAft>
                      </a:pPr>
                      <a:r>
                        <a:rPr lang="en-US" sz="1200" b="1" dirty="0">
                          <a:effectLst/>
                        </a:rPr>
                        <a:t>18</a:t>
                      </a:r>
                      <a:endParaRPr lang="en-US" sz="1100" b="1" dirty="0">
                        <a:effectLst/>
                        <a:latin typeface="Calibri"/>
                        <a:ea typeface="Calibri"/>
                        <a:cs typeface="Times New Roman"/>
                      </a:endParaRPr>
                    </a:p>
                  </a:txBody>
                  <a:tcPr marL="68580" marR="68580" marT="0" marB="0"/>
                </a:tc>
                <a:tc>
                  <a:txBody>
                    <a:bodyPr/>
                    <a:lstStyle/>
                    <a:p>
                      <a:pPr algn="just">
                        <a:lnSpc>
                          <a:spcPct val="200000"/>
                        </a:lnSpc>
                        <a:spcAft>
                          <a:spcPts val="0"/>
                        </a:spcAft>
                      </a:pPr>
                      <a:r>
                        <a:rPr lang="en-US" sz="1200" b="1" dirty="0">
                          <a:effectLst/>
                        </a:rPr>
                        <a:t>12</a:t>
                      </a:r>
                      <a:endParaRPr lang="en-US" sz="1100" b="1" dirty="0">
                        <a:effectLst/>
                        <a:latin typeface="Calibri"/>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126160614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584" name="Text Placeholder 3"/>
          <p:cNvSpPr>
            <a:spLocks noGrp="1"/>
          </p:cNvSpPr>
          <p:nvPr>
            <p:ph type="body" sz="quarter" idx="12"/>
          </p:nvPr>
        </p:nvSpPr>
        <p:spPr>
          <a:xfrm>
            <a:off x="381000" y="1371600"/>
            <a:ext cx="8077200" cy="5334000"/>
          </a:xfrm>
        </p:spPr>
        <p:txBody>
          <a:bodyPr/>
          <a:lstStyle/>
          <a:p>
            <a:pPr marL="571500" indent="-457200" algn="just">
              <a:buFont typeface="Arial" pitchFamily="34" charset="0"/>
              <a:buChar char="•"/>
            </a:pPr>
            <a:r>
              <a:rPr lang="en-US" sz="2800" dirty="0" smtClean="0"/>
              <a:t>Adoption  </a:t>
            </a:r>
            <a:r>
              <a:rPr lang="en-US" sz="2800" dirty="0"/>
              <a:t>of improved storage technologies is limited in the </a:t>
            </a:r>
            <a:r>
              <a:rPr lang="en-US" sz="2800" dirty="0" smtClean="0"/>
              <a:t>area </a:t>
            </a:r>
          </a:p>
          <a:p>
            <a:pPr marL="571500" indent="-457200" algn="just">
              <a:buFont typeface="Arial" pitchFamily="34" charset="0"/>
              <a:buChar char="•"/>
            </a:pPr>
            <a:r>
              <a:rPr lang="en-US" sz="2800" dirty="0" smtClean="0"/>
              <a:t>24.6</a:t>
            </a:r>
            <a:r>
              <a:rPr lang="en-US" sz="2800" dirty="0"/>
              <a:t>% of the sample households </a:t>
            </a:r>
            <a:r>
              <a:rPr lang="en-US" sz="2800" dirty="0" smtClean="0"/>
              <a:t>use </a:t>
            </a:r>
            <a:r>
              <a:rPr lang="en-US" sz="2800" dirty="0" smtClean="0"/>
              <a:t>PICS </a:t>
            </a:r>
            <a:endParaRPr lang="en-US" sz="2800" dirty="0" smtClean="0"/>
          </a:p>
          <a:p>
            <a:pPr marL="571500" indent="-457200" algn="just">
              <a:buFont typeface="Arial" pitchFamily="34" charset="0"/>
              <a:buChar char="•"/>
            </a:pPr>
            <a:r>
              <a:rPr lang="en-US" sz="2800" dirty="0" smtClean="0"/>
              <a:t>Average storage capacity owned is 104Kg, while the average maize produced is 1826Kg</a:t>
            </a:r>
          </a:p>
          <a:p>
            <a:pPr marL="571500" indent="-457200" algn="just">
              <a:buFont typeface="Arial" pitchFamily="34" charset="0"/>
              <a:buChar char="•"/>
            </a:pPr>
            <a:r>
              <a:rPr lang="en-US" sz="2800" dirty="0" smtClean="0"/>
              <a:t>Average farmer store only 6% of his produce in PICS </a:t>
            </a:r>
          </a:p>
          <a:p>
            <a:pPr marL="571500" indent="-457200" algn="just">
              <a:buFont typeface="Arial" pitchFamily="34" charset="0"/>
              <a:buChar char="•"/>
            </a:pPr>
            <a:endParaRPr lang="en-US" sz="2800" dirty="0"/>
          </a:p>
          <a:p>
            <a:pPr algn="just"/>
            <a:endParaRPr lang="en-GB" sz="2800" dirty="0"/>
          </a:p>
        </p:txBody>
      </p:sp>
    </p:spTree>
    <p:extLst>
      <p:ext uri="{BB962C8B-B14F-4D97-AF65-F5344CB8AC3E}">
        <p14:creationId xmlns:p14="http://schemas.microsoft.com/office/powerpoint/2010/main" val="425165372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584" name="Text Placeholder 3"/>
          <p:cNvSpPr>
            <a:spLocks noGrp="1"/>
          </p:cNvSpPr>
          <p:nvPr>
            <p:ph type="body" sz="quarter" idx="12"/>
          </p:nvPr>
        </p:nvSpPr>
        <p:spPr>
          <a:xfrm>
            <a:off x="304800" y="1447800"/>
            <a:ext cx="8686800" cy="5410200"/>
          </a:xfrm>
        </p:spPr>
        <p:txBody>
          <a:bodyPr/>
          <a:lstStyle/>
          <a:p>
            <a:pPr algn="just"/>
            <a:r>
              <a:rPr lang="en-GB" sz="2800" dirty="0"/>
              <a:t>Storage losses</a:t>
            </a:r>
          </a:p>
          <a:p>
            <a:pPr algn="just"/>
            <a:endParaRPr lang="en-GB" sz="2800" dirty="0"/>
          </a:p>
        </p:txBody>
      </p:sp>
      <p:graphicFrame>
        <p:nvGraphicFramePr>
          <p:cNvPr id="2" name="Table 1"/>
          <p:cNvGraphicFramePr>
            <a:graphicFrameLocks noGrp="1"/>
          </p:cNvGraphicFramePr>
          <p:nvPr>
            <p:extLst>
              <p:ext uri="{D42A27DB-BD31-4B8C-83A1-F6EECF244321}">
                <p14:modId xmlns:p14="http://schemas.microsoft.com/office/powerpoint/2010/main" val="4002870896"/>
              </p:ext>
            </p:extLst>
          </p:nvPr>
        </p:nvGraphicFramePr>
        <p:xfrm>
          <a:off x="381000" y="2057400"/>
          <a:ext cx="8153400" cy="4112886"/>
        </p:xfrm>
        <a:graphic>
          <a:graphicData uri="http://schemas.openxmlformats.org/drawingml/2006/table">
            <a:tbl>
              <a:tblPr firstRow="1" firstCol="1" bandRow="1">
                <a:tableStyleId>{5C22544A-7EE6-4342-B048-85BDC9FD1C3A}</a:tableStyleId>
              </a:tblPr>
              <a:tblGrid>
                <a:gridCol w="2230240"/>
                <a:gridCol w="1956639"/>
                <a:gridCol w="1992134"/>
                <a:gridCol w="1974387"/>
              </a:tblGrid>
              <a:tr h="762000">
                <a:tc>
                  <a:txBody>
                    <a:bodyPr/>
                    <a:lstStyle/>
                    <a:p>
                      <a:pPr algn="just">
                        <a:lnSpc>
                          <a:spcPct val="200000"/>
                        </a:lnSpc>
                        <a:spcAft>
                          <a:spcPts val="0"/>
                        </a:spcAft>
                      </a:pPr>
                      <a:r>
                        <a:rPr lang="en-US" sz="1200" dirty="0">
                          <a:effectLst/>
                        </a:rPr>
                        <a:t>Farmers’ category</a:t>
                      </a:r>
                      <a:endParaRPr lang="en-US" sz="1100" dirty="0">
                        <a:effectLst/>
                        <a:latin typeface="Calibri"/>
                        <a:ea typeface="Calibri"/>
                        <a:cs typeface="Times New Roman"/>
                      </a:endParaRPr>
                    </a:p>
                  </a:txBody>
                  <a:tcPr marL="68580" marR="68580" marT="0" marB="0"/>
                </a:tc>
                <a:tc>
                  <a:txBody>
                    <a:bodyPr/>
                    <a:lstStyle/>
                    <a:p>
                      <a:pPr algn="just">
                        <a:lnSpc>
                          <a:spcPct val="200000"/>
                        </a:lnSpc>
                        <a:spcAft>
                          <a:spcPts val="0"/>
                        </a:spcAft>
                      </a:pPr>
                      <a:r>
                        <a:rPr lang="en-US" sz="1200" dirty="0">
                          <a:effectLst/>
                        </a:rPr>
                        <a:t>Quantity </a:t>
                      </a:r>
                      <a:r>
                        <a:rPr lang="en-US" sz="1200" dirty="0" smtClean="0">
                          <a:effectLst/>
                        </a:rPr>
                        <a:t>produced and</a:t>
                      </a:r>
                      <a:r>
                        <a:rPr lang="en-US" sz="1200" baseline="0" dirty="0" smtClean="0">
                          <a:effectLst/>
                        </a:rPr>
                        <a:t> stored </a:t>
                      </a:r>
                      <a:r>
                        <a:rPr lang="en-US" sz="1200" dirty="0" smtClean="0">
                          <a:effectLst/>
                        </a:rPr>
                        <a:t> </a:t>
                      </a:r>
                      <a:r>
                        <a:rPr lang="en-US" sz="1200" dirty="0">
                          <a:effectLst/>
                        </a:rPr>
                        <a:t>(kg)</a:t>
                      </a:r>
                      <a:endParaRPr lang="en-US" sz="1100" dirty="0">
                        <a:effectLst/>
                        <a:latin typeface="Calibri"/>
                        <a:ea typeface="Calibri"/>
                        <a:cs typeface="Times New Roman"/>
                      </a:endParaRPr>
                    </a:p>
                  </a:txBody>
                  <a:tcPr marL="68580" marR="68580" marT="0" marB="0"/>
                </a:tc>
                <a:tc gridSpan="2">
                  <a:txBody>
                    <a:bodyPr/>
                    <a:lstStyle/>
                    <a:p>
                      <a:pPr algn="just">
                        <a:lnSpc>
                          <a:spcPct val="200000"/>
                        </a:lnSpc>
                        <a:spcAft>
                          <a:spcPts val="0"/>
                        </a:spcAft>
                      </a:pPr>
                      <a:r>
                        <a:rPr lang="en-US" sz="1200">
                          <a:effectLst/>
                        </a:rPr>
                        <a:t>Quantity of loss (kg) </a:t>
                      </a:r>
                      <a:endParaRPr lang="en-US" sz="1100">
                        <a:effectLst/>
                        <a:latin typeface="Calibri"/>
                        <a:ea typeface="Calibri"/>
                        <a:cs typeface="Times New Roman"/>
                      </a:endParaRPr>
                    </a:p>
                  </a:txBody>
                  <a:tcPr marL="68580" marR="68580" marT="0" marB="0"/>
                </a:tc>
                <a:tc hMerge="1">
                  <a:txBody>
                    <a:bodyPr/>
                    <a:lstStyle/>
                    <a:p>
                      <a:endParaRPr lang="en-US"/>
                    </a:p>
                  </a:txBody>
                  <a:tcPr/>
                </a:tc>
              </a:tr>
              <a:tr h="383066">
                <a:tc>
                  <a:txBody>
                    <a:bodyPr/>
                    <a:lstStyle/>
                    <a:p>
                      <a:pPr algn="just">
                        <a:lnSpc>
                          <a:spcPct val="200000"/>
                        </a:lnSpc>
                        <a:spcAft>
                          <a:spcPts val="0"/>
                        </a:spcAft>
                      </a:pPr>
                      <a:r>
                        <a:rPr lang="en-US" sz="1200" dirty="0">
                          <a:effectLst/>
                        </a:rPr>
                        <a:t> </a:t>
                      </a:r>
                      <a:endParaRPr lang="en-US" sz="1100" dirty="0">
                        <a:effectLst/>
                        <a:latin typeface="Calibri"/>
                        <a:ea typeface="Calibri"/>
                        <a:cs typeface="Times New Roman"/>
                      </a:endParaRPr>
                    </a:p>
                  </a:txBody>
                  <a:tcPr marL="68580" marR="68580" marT="0" marB="0"/>
                </a:tc>
                <a:tc>
                  <a:txBody>
                    <a:bodyPr/>
                    <a:lstStyle/>
                    <a:p>
                      <a:pPr algn="just">
                        <a:lnSpc>
                          <a:spcPct val="200000"/>
                        </a:lnSpc>
                        <a:spcAft>
                          <a:spcPts val="0"/>
                        </a:spcAft>
                      </a:pPr>
                      <a:r>
                        <a:rPr lang="en-US" sz="1200" dirty="0">
                          <a:effectLst/>
                        </a:rPr>
                        <a:t> </a:t>
                      </a:r>
                      <a:endParaRPr lang="en-US" sz="1100" dirty="0">
                        <a:effectLst/>
                        <a:latin typeface="Calibri"/>
                        <a:ea typeface="Calibri"/>
                        <a:cs typeface="Times New Roman"/>
                      </a:endParaRPr>
                    </a:p>
                  </a:txBody>
                  <a:tcPr marL="68580" marR="68580" marT="0" marB="0"/>
                </a:tc>
                <a:tc>
                  <a:txBody>
                    <a:bodyPr/>
                    <a:lstStyle/>
                    <a:p>
                      <a:pPr algn="just">
                        <a:lnSpc>
                          <a:spcPct val="200000"/>
                        </a:lnSpc>
                        <a:spcAft>
                          <a:spcPts val="0"/>
                        </a:spcAft>
                      </a:pPr>
                      <a:r>
                        <a:rPr lang="en-US" sz="1200" dirty="0" smtClean="0">
                          <a:effectLst/>
                        </a:rPr>
                        <a:t>Polypropylene (PPB)</a:t>
                      </a:r>
                      <a:endParaRPr lang="en-US" sz="1100" dirty="0">
                        <a:effectLst/>
                        <a:latin typeface="Calibri"/>
                        <a:ea typeface="Calibri"/>
                        <a:cs typeface="Times New Roman"/>
                      </a:endParaRPr>
                    </a:p>
                  </a:txBody>
                  <a:tcPr marL="68580" marR="68580" marT="0" marB="0"/>
                </a:tc>
                <a:tc>
                  <a:txBody>
                    <a:bodyPr/>
                    <a:lstStyle/>
                    <a:p>
                      <a:pPr algn="just">
                        <a:lnSpc>
                          <a:spcPct val="200000"/>
                        </a:lnSpc>
                        <a:spcAft>
                          <a:spcPts val="0"/>
                        </a:spcAft>
                      </a:pPr>
                      <a:r>
                        <a:rPr lang="en-US" sz="1200">
                          <a:effectLst/>
                        </a:rPr>
                        <a:t>PICS</a:t>
                      </a:r>
                      <a:endParaRPr lang="en-US" sz="1100">
                        <a:effectLst/>
                        <a:latin typeface="Calibri"/>
                        <a:ea typeface="Calibri"/>
                        <a:cs typeface="Times New Roman"/>
                      </a:endParaRPr>
                    </a:p>
                  </a:txBody>
                  <a:tcPr marL="68580" marR="68580" marT="0" marB="0"/>
                </a:tc>
              </a:tr>
              <a:tr h="515940">
                <a:tc>
                  <a:txBody>
                    <a:bodyPr/>
                    <a:lstStyle/>
                    <a:p>
                      <a:pPr algn="just">
                        <a:lnSpc>
                          <a:spcPct val="200000"/>
                        </a:lnSpc>
                        <a:spcAft>
                          <a:spcPts val="0"/>
                        </a:spcAft>
                      </a:pPr>
                      <a:r>
                        <a:rPr lang="en-US" sz="1200" dirty="0">
                          <a:effectLst/>
                        </a:rPr>
                        <a:t>Low producers</a:t>
                      </a:r>
                      <a:endParaRPr lang="en-US" sz="1100" dirty="0">
                        <a:effectLst/>
                        <a:latin typeface="Calibri"/>
                        <a:ea typeface="Calibri"/>
                        <a:cs typeface="Times New Roman"/>
                      </a:endParaRPr>
                    </a:p>
                  </a:txBody>
                  <a:tcPr marL="68580" marR="68580" marT="0" marB="0"/>
                </a:tc>
                <a:tc>
                  <a:txBody>
                    <a:bodyPr/>
                    <a:lstStyle/>
                    <a:p>
                      <a:pPr algn="just">
                        <a:lnSpc>
                          <a:spcPct val="200000"/>
                        </a:lnSpc>
                        <a:spcAft>
                          <a:spcPts val="0"/>
                        </a:spcAft>
                      </a:pPr>
                      <a:r>
                        <a:rPr lang="en-US" sz="1200" dirty="0">
                          <a:effectLst/>
                        </a:rPr>
                        <a:t>335</a:t>
                      </a:r>
                      <a:endParaRPr lang="en-US" sz="1100" dirty="0">
                        <a:effectLst/>
                        <a:latin typeface="Calibri"/>
                        <a:ea typeface="Calibri"/>
                        <a:cs typeface="Times New Roman"/>
                      </a:endParaRPr>
                    </a:p>
                  </a:txBody>
                  <a:tcPr marL="68580" marR="68580" marT="0" marB="0"/>
                </a:tc>
                <a:tc>
                  <a:txBody>
                    <a:bodyPr/>
                    <a:lstStyle/>
                    <a:p>
                      <a:pPr algn="just">
                        <a:lnSpc>
                          <a:spcPct val="200000"/>
                        </a:lnSpc>
                        <a:spcAft>
                          <a:spcPts val="0"/>
                        </a:spcAft>
                      </a:pPr>
                      <a:r>
                        <a:rPr lang="en-US" sz="1200" dirty="0" smtClean="0">
                          <a:effectLst/>
                        </a:rPr>
                        <a:t>1.6 (0.5%)</a:t>
                      </a:r>
                      <a:endParaRPr lang="en-US" sz="1100" dirty="0">
                        <a:effectLst/>
                        <a:latin typeface="Calibri"/>
                        <a:ea typeface="Calibri"/>
                        <a:cs typeface="Times New Roman"/>
                      </a:endParaRPr>
                    </a:p>
                  </a:txBody>
                  <a:tcPr marL="68580" marR="68580" marT="0" marB="0"/>
                </a:tc>
                <a:tc>
                  <a:txBody>
                    <a:bodyPr/>
                    <a:lstStyle/>
                    <a:p>
                      <a:pPr algn="just">
                        <a:lnSpc>
                          <a:spcPct val="200000"/>
                        </a:lnSpc>
                        <a:spcAft>
                          <a:spcPts val="0"/>
                        </a:spcAft>
                      </a:pPr>
                      <a:r>
                        <a:rPr lang="en-US" sz="1200" dirty="0" smtClean="0">
                          <a:effectLst/>
                        </a:rPr>
                        <a:t>0 (0%)</a:t>
                      </a:r>
                      <a:endParaRPr lang="en-US" sz="1100" dirty="0">
                        <a:effectLst/>
                        <a:latin typeface="Calibri"/>
                        <a:ea typeface="Calibri"/>
                        <a:cs typeface="Times New Roman"/>
                      </a:endParaRPr>
                    </a:p>
                  </a:txBody>
                  <a:tcPr marL="68580" marR="68580" marT="0" marB="0"/>
                </a:tc>
              </a:tr>
              <a:tr h="515940">
                <a:tc>
                  <a:txBody>
                    <a:bodyPr/>
                    <a:lstStyle/>
                    <a:p>
                      <a:pPr algn="just">
                        <a:lnSpc>
                          <a:spcPct val="200000"/>
                        </a:lnSpc>
                        <a:spcAft>
                          <a:spcPts val="0"/>
                        </a:spcAft>
                      </a:pPr>
                      <a:r>
                        <a:rPr lang="en-US" sz="1200">
                          <a:effectLst/>
                        </a:rPr>
                        <a:t>Lower middle producers</a:t>
                      </a:r>
                      <a:endParaRPr lang="en-US" sz="1100">
                        <a:effectLst/>
                        <a:latin typeface="Calibri"/>
                        <a:ea typeface="Calibri"/>
                        <a:cs typeface="Times New Roman"/>
                      </a:endParaRPr>
                    </a:p>
                  </a:txBody>
                  <a:tcPr marL="68580" marR="68580" marT="0" marB="0"/>
                </a:tc>
                <a:tc>
                  <a:txBody>
                    <a:bodyPr/>
                    <a:lstStyle/>
                    <a:p>
                      <a:pPr algn="just">
                        <a:lnSpc>
                          <a:spcPct val="200000"/>
                        </a:lnSpc>
                        <a:spcAft>
                          <a:spcPts val="0"/>
                        </a:spcAft>
                      </a:pPr>
                      <a:r>
                        <a:rPr lang="en-US" sz="1200">
                          <a:effectLst/>
                        </a:rPr>
                        <a:t>741</a:t>
                      </a:r>
                      <a:endParaRPr lang="en-US" sz="1100">
                        <a:effectLst/>
                        <a:latin typeface="Calibri"/>
                        <a:ea typeface="Calibri"/>
                        <a:cs typeface="Times New Roman"/>
                      </a:endParaRPr>
                    </a:p>
                  </a:txBody>
                  <a:tcPr marL="68580" marR="68580" marT="0" marB="0"/>
                </a:tc>
                <a:tc>
                  <a:txBody>
                    <a:bodyPr/>
                    <a:lstStyle/>
                    <a:p>
                      <a:pPr algn="just">
                        <a:lnSpc>
                          <a:spcPct val="200000"/>
                        </a:lnSpc>
                        <a:spcAft>
                          <a:spcPts val="0"/>
                        </a:spcAft>
                      </a:pPr>
                      <a:r>
                        <a:rPr lang="en-US" sz="1200" dirty="0" smtClean="0">
                          <a:effectLst/>
                        </a:rPr>
                        <a:t>75 (10.1%)</a:t>
                      </a:r>
                      <a:endParaRPr lang="en-US" sz="1100" dirty="0">
                        <a:effectLst/>
                        <a:latin typeface="Calibri"/>
                        <a:ea typeface="Calibri"/>
                        <a:cs typeface="Times New Roman"/>
                      </a:endParaRPr>
                    </a:p>
                  </a:txBody>
                  <a:tcPr marL="68580" marR="68580" marT="0" marB="0"/>
                </a:tc>
                <a:tc>
                  <a:txBody>
                    <a:bodyPr/>
                    <a:lstStyle/>
                    <a:p>
                      <a:pPr algn="just">
                        <a:lnSpc>
                          <a:spcPct val="200000"/>
                        </a:lnSpc>
                        <a:spcAft>
                          <a:spcPts val="0"/>
                        </a:spcAft>
                      </a:pPr>
                      <a:r>
                        <a:rPr lang="en-US" sz="1200" dirty="0" smtClean="0">
                          <a:effectLst/>
                        </a:rPr>
                        <a:t>0.9 (0.1%)</a:t>
                      </a:r>
                      <a:endParaRPr lang="en-US" sz="1100" dirty="0">
                        <a:effectLst/>
                        <a:latin typeface="Calibri"/>
                        <a:ea typeface="Calibri"/>
                        <a:cs typeface="Times New Roman"/>
                      </a:endParaRPr>
                    </a:p>
                  </a:txBody>
                  <a:tcPr marL="68580" marR="68580" marT="0" marB="0"/>
                </a:tc>
              </a:tr>
              <a:tr h="429950">
                <a:tc>
                  <a:txBody>
                    <a:bodyPr/>
                    <a:lstStyle/>
                    <a:p>
                      <a:pPr algn="just">
                        <a:lnSpc>
                          <a:spcPct val="200000"/>
                        </a:lnSpc>
                        <a:spcAft>
                          <a:spcPts val="0"/>
                        </a:spcAft>
                      </a:pPr>
                      <a:r>
                        <a:rPr lang="en-US" sz="1200">
                          <a:effectLst/>
                        </a:rPr>
                        <a:t>Medium producers</a:t>
                      </a:r>
                      <a:endParaRPr lang="en-US" sz="1100">
                        <a:effectLst/>
                        <a:latin typeface="Calibri"/>
                        <a:ea typeface="Calibri"/>
                        <a:cs typeface="Times New Roman"/>
                      </a:endParaRPr>
                    </a:p>
                  </a:txBody>
                  <a:tcPr marL="68580" marR="68580" marT="0" marB="0"/>
                </a:tc>
                <a:tc>
                  <a:txBody>
                    <a:bodyPr/>
                    <a:lstStyle/>
                    <a:p>
                      <a:pPr algn="just">
                        <a:lnSpc>
                          <a:spcPct val="200000"/>
                        </a:lnSpc>
                        <a:spcAft>
                          <a:spcPts val="0"/>
                        </a:spcAft>
                      </a:pPr>
                      <a:r>
                        <a:rPr lang="en-US" sz="1200">
                          <a:effectLst/>
                        </a:rPr>
                        <a:t>1168</a:t>
                      </a:r>
                      <a:endParaRPr lang="en-US" sz="1100">
                        <a:effectLst/>
                        <a:latin typeface="Calibri"/>
                        <a:ea typeface="Calibri"/>
                        <a:cs typeface="Times New Roman"/>
                      </a:endParaRPr>
                    </a:p>
                  </a:txBody>
                  <a:tcPr marL="68580" marR="68580" marT="0" marB="0"/>
                </a:tc>
                <a:tc>
                  <a:txBody>
                    <a:bodyPr/>
                    <a:lstStyle/>
                    <a:p>
                      <a:pPr algn="just">
                        <a:lnSpc>
                          <a:spcPct val="200000"/>
                        </a:lnSpc>
                        <a:spcAft>
                          <a:spcPts val="0"/>
                        </a:spcAft>
                      </a:pPr>
                      <a:r>
                        <a:rPr lang="en-US" sz="1200" dirty="0" smtClean="0">
                          <a:effectLst/>
                        </a:rPr>
                        <a:t>222 (19%)</a:t>
                      </a:r>
                      <a:endParaRPr lang="en-US" sz="1100" dirty="0">
                        <a:effectLst/>
                        <a:latin typeface="Calibri"/>
                        <a:ea typeface="Calibri"/>
                        <a:cs typeface="Times New Roman"/>
                      </a:endParaRPr>
                    </a:p>
                  </a:txBody>
                  <a:tcPr marL="68580" marR="68580" marT="0" marB="0"/>
                </a:tc>
                <a:tc>
                  <a:txBody>
                    <a:bodyPr/>
                    <a:lstStyle/>
                    <a:p>
                      <a:pPr algn="just">
                        <a:lnSpc>
                          <a:spcPct val="200000"/>
                        </a:lnSpc>
                        <a:spcAft>
                          <a:spcPts val="0"/>
                        </a:spcAft>
                      </a:pPr>
                      <a:r>
                        <a:rPr lang="en-US" sz="1200" dirty="0" smtClean="0">
                          <a:effectLst/>
                        </a:rPr>
                        <a:t>2.6 (0.2%)</a:t>
                      </a:r>
                      <a:endParaRPr lang="en-US" sz="1100" dirty="0">
                        <a:effectLst/>
                        <a:latin typeface="Calibri"/>
                        <a:ea typeface="Calibri"/>
                        <a:cs typeface="Times New Roman"/>
                      </a:endParaRPr>
                    </a:p>
                  </a:txBody>
                  <a:tcPr marL="68580" marR="68580" marT="0" marB="0"/>
                </a:tc>
              </a:tr>
              <a:tr h="515940">
                <a:tc>
                  <a:txBody>
                    <a:bodyPr/>
                    <a:lstStyle/>
                    <a:p>
                      <a:pPr algn="just">
                        <a:lnSpc>
                          <a:spcPct val="200000"/>
                        </a:lnSpc>
                        <a:spcAft>
                          <a:spcPts val="0"/>
                        </a:spcAft>
                      </a:pPr>
                      <a:r>
                        <a:rPr lang="en-US" sz="1200">
                          <a:effectLst/>
                        </a:rPr>
                        <a:t>Upper middle producers</a:t>
                      </a:r>
                      <a:endParaRPr lang="en-US" sz="1100">
                        <a:effectLst/>
                        <a:latin typeface="Calibri"/>
                        <a:ea typeface="Calibri"/>
                        <a:cs typeface="Times New Roman"/>
                      </a:endParaRPr>
                    </a:p>
                  </a:txBody>
                  <a:tcPr marL="68580" marR="68580" marT="0" marB="0"/>
                </a:tc>
                <a:tc>
                  <a:txBody>
                    <a:bodyPr/>
                    <a:lstStyle/>
                    <a:p>
                      <a:pPr algn="just">
                        <a:lnSpc>
                          <a:spcPct val="200000"/>
                        </a:lnSpc>
                        <a:spcAft>
                          <a:spcPts val="0"/>
                        </a:spcAft>
                      </a:pPr>
                      <a:r>
                        <a:rPr lang="en-US" sz="1200">
                          <a:effectLst/>
                        </a:rPr>
                        <a:t>2024</a:t>
                      </a:r>
                      <a:endParaRPr lang="en-US" sz="1100">
                        <a:effectLst/>
                        <a:latin typeface="Calibri"/>
                        <a:ea typeface="Calibri"/>
                        <a:cs typeface="Times New Roman"/>
                      </a:endParaRPr>
                    </a:p>
                  </a:txBody>
                  <a:tcPr marL="68580" marR="68580" marT="0" marB="0"/>
                </a:tc>
                <a:tc>
                  <a:txBody>
                    <a:bodyPr/>
                    <a:lstStyle/>
                    <a:p>
                      <a:pPr algn="just">
                        <a:lnSpc>
                          <a:spcPct val="200000"/>
                        </a:lnSpc>
                        <a:spcAft>
                          <a:spcPts val="0"/>
                        </a:spcAft>
                      </a:pPr>
                      <a:r>
                        <a:rPr lang="en-US" sz="1200" dirty="0" smtClean="0">
                          <a:effectLst/>
                        </a:rPr>
                        <a:t>384 (19%)</a:t>
                      </a:r>
                      <a:endParaRPr lang="en-US" sz="1100" dirty="0">
                        <a:effectLst/>
                        <a:latin typeface="Calibri"/>
                        <a:ea typeface="Calibri"/>
                        <a:cs typeface="Times New Roman"/>
                      </a:endParaRPr>
                    </a:p>
                  </a:txBody>
                  <a:tcPr marL="68580" marR="68580" marT="0" marB="0"/>
                </a:tc>
                <a:tc>
                  <a:txBody>
                    <a:bodyPr/>
                    <a:lstStyle/>
                    <a:p>
                      <a:pPr algn="just">
                        <a:lnSpc>
                          <a:spcPct val="200000"/>
                        </a:lnSpc>
                        <a:spcAft>
                          <a:spcPts val="0"/>
                        </a:spcAft>
                      </a:pPr>
                      <a:r>
                        <a:rPr lang="en-US" sz="1200" dirty="0" smtClean="0">
                          <a:effectLst/>
                        </a:rPr>
                        <a:t>4.5 (0.2%)</a:t>
                      </a:r>
                      <a:endParaRPr lang="en-US" sz="1100" dirty="0">
                        <a:effectLst/>
                        <a:latin typeface="Calibri"/>
                        <a:ea typeface="Calibri"/>
                        <a:cs typeface="Times New Roman"/>
                      </a:endParaRPr>
                    </a:p>
                  </a:txBody>
                  <a:tcPr marL="68580" marR="68580" marT="0" marB="0"/>
                </a:tc>
              </a:tr>
              <a:tr h="0">
                <a:tc>
                  <a:txBody>
                    <a:bodyPr/>
                    <a:lstStyle/>
                    <a:p>
                      <a:pPr algn="just">
                        <a:lnSpc>
                          <a:spcPct val="200000"/>
                        </a:lnSpc>
                        <a:spcAft>
                          <a:spcPts val="0"/>
                        </a:spcAft>
                      </a:pPr>
                      <a:r>
                        <a:rPr lang="en-US" sz="1200">
                          <a:effectLst/>
                        </a:rPr>
                        <a:t>Top producers</a:t>
                      </a:r>
                      <a:endParaRPr lang="en-US" sz="1100">
                        <a:effectLst/>
                        <a:latin typeface="Calibri"/>
                        <a:ea typeface="Calibri"/>
                        <a:cs typeface="Times New Roman"/>
                      </a:endParaRPr>
                    </a:p>
                  </a:txBody>
                  <a:tcPr marL="68580" marR="68580" marT="0" marB="0"/>
                </a:tc>
                <a:tc>
                  <a:txBody>
                    <a:bodyPr/>
                    <a:lstStyle/>
                    <a:p>
                      <a:pPr algn="just">
                        <a:lnSpc>
                          <a:spcPct val="200000"/>
                        </a:lnSpc>
                        <a:spcAft>
                          <a:spcPts val="0"/>
                        </a:spcAft>
                      </a:pPr>
                      <a:r>
                        <a:rPr lang="en-US" sz="1200" dirty="0">
                          <a:effectLst/>
                        </a:rPr>
                        <a:t>4782</a:t>
                      </a:r>
                      <a:endParaRPr lang="en-US" sz="1100" dirty="0">
                        <a:effectLst/>
                        <a:latin typeface="Calibri"/>
                        <a:ea typeface="Calibri"/>
                        <a:cs typeface="Times New Roman"/>
                      </a:endParaRPr>
                    </a:p>
                  </a:txBody>
                  <a:tcPr marL="68580" marR="68580" marT="0" marB="0"/>
                </a:tc>
                <a:tc>
                  <a:txBody>
                    <a:bodyPr/>
                    <a:lstStyle/>
                    <a:p>
                      <a:pPr algn="just">
                        <a:lnSpc>
                          <a:spcPct val="200000"/>
                        </a:lnSpc>
                        <a:spcAft>
                          <a:spcPts val="0"/>
                        </a:spcAft>
                      </a:pPr>
                      <a:r>
                        <a:rPr lang="en-US" sz="1200" dirty="0" smtClean="0">
                          <a:effectLst/>
                        </a:rPr>
                        <a:t>918 (19.2)</a:t>
                      </a:r>
                      <a:endParaRPr lang="en-US" sz="1100" dirty="0">
                        <a:effectLst/>
                        <a:latin typeface="Calibri"/>
                        <a:ea typeface="Calibri"/>
                        <a:cs typeface="Times New Roman"/>
                      </a:endParaRPr>
                    </a:p>
                  </a:txBody>
                  <a:tcPr marL="68580" marR="68580" marT="0" marB="0"/>
                </a:tc>
                <a:tc>
                  <a:txBody>
                    <a:bodyPr/>
                    <a:lstStyle/>
                    <a:p>
                      <a:pPr algn="just">
                        <a:lnSpc>
                          <a:spcPct val="200000"/>
                        </a:lnSpc>
                        <a:spcAft>
                          <a:spcPts val="0"/>
                        </a:spcAft>
                      </a:pPr>
                      <a:r>
                        <a:rPr lang="en-US" sz="1200" dirty="0" smtClean="0">
                          <a:effectLst/>
                        </a:rPr>
                        <a:t>10.7(0.2%)</a:t>
                      </a:r>
                      <a:endParaRPr lang="en-US" sz="1100" dirty="0">
                        <a:effectLst/>
                        <a:latin typeface="Calibri"/>
                        <a:ea typeface="Calibri"/>
                        <a:cs typeface="Times New Roman"/>
                      </a:endParaRPr>
                    </a:p>
                  </a:txBody>
                  <a:tcPr marL="68580" marR="68580" marT="0" marB="0"/>
                </a:tc>
              </a:tr>
              <a:tr h="624290">
                <a:tc>
                  <a:txBody>
                    <a:bodyPr/>
                    <a:lstStyle/>
                    <a:p>
                      <a:pPr algn="just">
                        <a:lnSpc>
                          <a:spcPct val="200000"/>
                        </a:lnSpc>
                        <a:spcAft>
                          <a:spcPts val="0"/>
                        </a:spcAft>
                      </a:pPr>
                      <a:r>
                        <a:rPr lang="en-US" sz="1200" dirty="0">
                          <a:effectLst/>
                        </a:rPr>
                        <a:t>Average (typical)</a:t>
                      </a:r>
                      <a:endParaRPr lang="en-US" sz="1100" dirty="0">
                        <a:effectLst/>
                        <a:latin typeface="Calibri"/>
                        <a:ea typeface="Calibri"/>
                        <a:cs typeface="Times New Roman"/>
                      </a:endParaRPr>
                    </a:p>
                  </a:txBody>
                  <a:tcPr marL="68580" marR="68580" marT="0" marB="0"/>
                </a:tc>
                <a:tc>
                  <a:txBody>
                    <a:bodyPr/>
                    <a:lstStyle/>
                    <a:p>
                      <a:pPr algn="just">
                        <a:lnSpc>
                          <a:spcPct val="200000"/>
                        </a:lnSpc>
                        <a:spcAft>
                          <a:spcPts val="0"/>
                        </a:spcAft>
                      </a:pPr>
                      <a:r>
                        <a:rPr lang="en-US" sz="1200" dirty="0">
                          <a:effectLst/>
                        </a:rPr>
                        <a:t>1826</a:t>
                      </a:r>
                      <a:endParaRPr lang="en-US" sz="1100" dirty="0">
                        <a:effectLst/>
                        <a:latin typeface="Calibri"/>
                        <a:ea typeface="Calibri"/>
                        <a:cs typeface="Times New Roman"/>
                      </a:endParaRPr>
                    </a:p>
                  </a:txBody>
                  <a:tcPr marL="68580" marR="68580" marT="0" marB="0"/>
                </a:tc>
                <a:tc>
                  <a:txBody>
                    <a:bodyPr/>
                    <a:lstStyle/>
                    <a:p>
                      <a:pPr algn="just">
                        <a:lnSpc>
                          <a:spcPct val="200000"/>
                        </a:lnSpc>
                        <a:spcAft>
                          <a:spcPts val="0"/>
                        </a:spcAft>
                      </a:pPr>
                      <a:r>
                        <a:rPr lang="en-US" sz="1200" dirty="0" smtClean="0">
                          <a:effectLst/>
                        </a:rPr>
                        <a:t>355(19.4%))</a:t>
                      </a:r>
                      <a:endParaRPr lang="en-US" sz="1100" dirty="0">
                        <a:effectLst/>
                        <a:latin typeface="Calibri"/>
                        <a:ea typeface="Calibri"/>
                        <a:cs typeface="Times New Roman"/>
                      </a:endParaRPr>
                    </a:p>
                  </a:txBody>
                  <a:tcPr marL="68580" marR="68580" marT="0" marB="0"/>
                </a:tc>
                <a:tc>
                  <a:txBody>
                    <a:bodyPr/>
                    <a:lstStyle/>
                    <a:p>
                      <a:pPr algn="just">
                        <a:lnSpc>
                          <a:spcPct val="200000"/>
                        </a:lnSpc>
                        <a:spcAft>
                          <a:spcPts val="0"/>
                        </a:spcAft>
                      </a:pPr>
                      <a:r>
                        <a:rPr lang="en-US" sz="1200" dirty="0" smtClean="0">
                          <a:effectLst/>
                        </a:rPr>
                        <a:t>4.1(0.2%)</a:t>
                      </a:r>
                      <a:endParaRPr lang="en-US" sz="1100" dirty="0">
                        <a:effectLst/>
                        <a:latin typeface="Calibri"/>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345732328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584" name="Text Placeholder 3"/>
          <p:cNvSpPr>
            <a:spLocks noGrp="1"/>
          </p:cNvSpPr>
          <p:nvPr>
            <p:ph type="body" sz="quarter" idx="12"/>
          </p:nvPr>
        </p:nvSpPr>
        <p:spPr>
          <a:xfrm>
            <a:off x="533400" y="1524000"/>
            <a:ext cx="7772400" cy="4495800"/>
          </a:xfrm>
        </p:spPr>
        <p:txBody>
          <a:bodyPr/>
          <a:lstStyle/>
          <a:p>
            <a:pPr algn="just"/>
            <a:r>
              <a:rPr lang="en-US" sz="2800" dirty="0"/>
              <a:t>Financial </a:t>
            </a:r>
            <a:r>
              <a:rPr lang="en-US" sz="2800" dirty="0" smtClean="0"/>
              <a:t>benefits, if PICS is adopted </a:t>
            </a:r>
            <a:endParaRPr lang="en-GB" sz="2800" dirty="0" smtClean="0"/>
          </a:p>
          <a:p>
            <a:pPr algn="just"/>
            <a:endParaRPr lang="en-GB" sz="2800" dirty="0"/>
          </a:p>
        </p:txBody>
      </p:sp>
      <p:graphicFrame>
        <p:nvGraphicFramePr>
          <p:cNvPr id="2" name="Table 1"/>
          <p:cNvGraphicFramePr>
            <a:graphicFrameLocks noGrp="1"/>
          </p:cNvGraphicFramePr>
          <p:nvPr>
            <p:extLst>
              <p:ext uri="{D42A27DB-BD31-4B8C-83A1-F6EECF244321}">
                <p14:modId xmlns:p14="http://schemas.microsoft.com/office/powerpoint/2010/main" val="2455294965"/>
              </p:ext>
            </p:extLst>
          </p:nvPr>
        </p:nvGraphicFramePr>
        <p:xfrm>
          <a:off x="914400" y="2133600"/>
          <a:ext cx="7315200" cy="4267200"/>
        </p:xfrm>
        <a:graphic>
          <a:graphicData uri="http://schemas.openxmlformats.org/drawingml/2006/table">
            <a:tbl>
              <a:tblPr firstRow="1" firstCol="1" bandRow="1">
                <a:tableStyleId>{5C22544A-7EE6-4342-B048-85BDC9FD1C3A}</a:tableStyleId>
              </a:tblPr>
              <a:tblGrid>
                <a:gridCol w="2074591"/>
                <a:gridCol w="1982420"/>
                <a:gridCol w="1587398"/>
                <a:gridCol w="1670791"/>
              </a:tblGrid>
              <a:tr h="609600">
                <a:tc>
                  <a:txBody>
                    <a:bodyPr/>
                    <a:lstStyle/>
                    <a:p>
                      <a:pPr algn="ctr">
                        <a:lnSpc>
                          <a:spcPct val="200000"/>
                        </a:lnSpc>
                        <a:spcAft>
                          <a:spcPts val="0"/>
                        </a:spcAft>
                      </a:pPr>
                      <a:r>
                        <a:rPr lang="en-US" sz="1200" dirty="0">
                          <a:effectLst/>
                        </a:rPr>
                        <a:t>Farmers Category</a:t>
                      </a:r>
                      <a:endParaRPr lang="en-US" sz="1100" dirty="0">
                        <a:effectLst/>
                        <a:latin typeface="Calibri"/>
                        <a:ea typeface="Calibri"/>
                        <a:cs typeface="Times New Roman"/>
                      </a:endParaRPr>
                    </a:p>
                  </a:txBody>
                  <a:tcPr marL="68580" marR="68580" marT="0" marB="0"/>
                </a:tc>
                <a:tc>
                  <a:txBody>
                    <a:bodyPr/>
                    <a:lstStyle/>
                    <a:p>
                      <a:pPr algn="ctr">
                        <a:lnSpc>
                          <a:spcPct val="200000"/>
                        </a:lnSpc>
                        <a:spcAft>
                          <a:spcPts val="0"/>
                        </a:spcAft>
                      </a:pPr>
                      <a:r>
                        <a:rPr lang="en-US" sz="1200">
                          <a:effectLst/>
                        </a:rPr>
                        <a:t>Net return (Tzs/hh/season)</a:t>
                      </a:r>
                      <a:endParaRPr lang="en-US" sz="1100">
                        <a:effectLst/>
                        <a:latin typeface="Calibri"/>
                        <a:ea typeface="Calibri"/>
                        <a:cs typeface="Times New Roman"/>
                      </a:endParaRPr>
                    </a:p>
                  </a:txBody>
                  <a:tcPr marL="68580" marR="68580" marT="0" marB="0"/>
                </a:tc>
                <a:tc>
                  <a:txBody>
                    <a:bodyPr/>
                    <a:lstStyle/>
                    <a:p>
                      <a:pPr algn="ctr">
                        <a:lnSpc>
                          <a:spcPct val="200000"/>
                        </a:lnSpc>
                        <a:spcAft>
                          <a:spcPts val="0"/>
                        </a:spcAft>
                      </a:pPr>
                      <a:r>
                        <a:rPr lang="en-US" sz="1200">
                          <a:effectLst/>
                        </a:rPr>
                        <a:t>BCR</a:t>
                      </a:r>
                      <a:endParaRPr lang="en-US" sz="1100">
                        <a:effectLst/>
                        <a:latin typeface="Calibri"/>
                        <a:ea typeface="Calibri"/>
                        <a:cs typeface="Times New Roman"/>
                      </a:endParaRPr>
                    </a:p>
                  </a:txBody>
                  <a:tcPr marL="68580" marR="68580" marT="0" marB="0"/>
                </a:tc>
                <a:tc>
                  <a:txBody>
                    <a:bodyPr/>
                    <a:lstStyle/>
                    <a:p>
                      <a:pPr algn="ctr">
                        <a:lnSpc>
                          <a:spcPct val="200000"/>
                        </a:lnSpc>
                        <a:spcAft>
                          <a:spcPts val="0"/>
                        </a:spcAft>
                      </a:pPr>
                      <a:r>
                        <a:rPr lang="en-US" sz="1200">
                          <a:effectLst/>
                        </a:rPr>
                        <a:t>IRR (%)</a:t>
                      </a:r>
                      <a:endParaRPr lang="en-US" sz="1100">
                        <a:effectLst/>
                        <a:latin typeface="Calibri"/>
                        <a:ea typeface="Calibri"/>
                        <a:cs typeface="Times New Roman"/>
                      </a:endParaRPr>
                    </a:p>
                  </a:txBody>
                  <a:tcPr marL="68580" marR="68580" marT="0" marB="0"/>
                </a:tc>
              </a:tr>
              <a:tr h="609600">
                <a:tc>
                  <a:txBody>
                    <a:bodyPr/>
                    <a:lstStyle/>
                    <a:p>
                      <a:pPr>
                        <a:lnSpc>
                          <a:spcPct val="200000"/>
                        </a:lnSpc>
                        <a:spcAft>
                          <a:spcPts val="0"/>
                        </a:spcAft>
                      </a:pPr>
                      <a:r>
                        <a:rPr lang="en-US" sz="1200" u="sng">
                          <a:effectLst/>
                        </a:rPr>
                        <a:t>Low producers</a:t>
                      </a:r>
                      <a:endParaRPr lang="en-US" sz="1100">
                        <a:effectLst/>
                        <a:latin typeface="Calibri"/>
                        <a:ea typeface="Calibri"/>
                        <a:cs typeface="Times New Roman"/>
                      </a:endParaRPr>
                    </a:p>
                  </a:txBody>
                  <a:tcPr marL="68580" marR="68580" marT="0" marB="0"/>
                </a:tc>
                <a:tc>
                  <a:txBody>
                    <a:bodyPr/>
                    <a:lstStyle/>
                    <a:p>
                      <a:pPr>
                        <a:lnSpc>
                          <a:spcPct val="115000"/>
                        </a:lnSpc>
                        <a:spcAft>
                          <a:spcPts val="0"/>
                        </a:spcAft>
                      </a:pPr>
                      <a:r>
                        <a:rPr lang="en-US" sz="1200" dirty="0">
                          <a:effectLst/>
                        </a:rPr>
                        <a:t> (</a:t>
                      </a:r>
                      <a:r>
                        <a:rPr lang="en-US" sz="1200" dirty="0" smtClean="0">
                          <a:effectLst/>
                        </a:rPr>
                        <a:t>1,650</a:t>
                      </a:r>
                      <a:r>
                        <a:rPr lang="en-US" sz="1200" dirty="0">
                          <a:effectLst/>
                        </a:rPr>
                        <a:t>)</a:t>
                      </a:r>
                      <a:endParaRPr lang="en-US" sz="1100" dirty="0">
                        <a:effectLst/>
                        <a:latin typeface="Calibri"/>
                        <a:ea typeface="Calibri"/>
                        <a:cs typeface="Times New Roman"/>
                      </a:endParaRPr>
                    </a:p>
                  </a:txBody>
                  <a:tcPr marL="68580" marR="68580" marT="0" marB="0"/>
                </a:tc>
                <a:tc>
                  <a:txBody>
                    <a:bodyPr/>
                    <a:lstStyle/>
                    <a:p>
                      <a:pPr>
                        <a:lnSpc>
                          <a:spcPct val="200000"/>
                        </a:lnSpc>
                        <a:spcAft>
                          <a:spcPts val="0"/>
                        </a:spcAft>
                      </a:pPr>
                      <a:r>
                        <a:rPr lang="en-US" sz="1200">
                          <a:effectLst/>
                        </a:rPr>
                        <a:t>0.5</a:t>
                      </a:r>
                      <a:endParaRPr lang="en-US" sz="1100">
                        <a:effectLst/>
                        <a:latin typeface="Calibri"/>
                        <a:ea typeface="Calibri"/>
                        <a:cs typeface="Times New Roman"/>
                      </a:endParaRPr>
                    </a:p>
                  </a:txBody>
                  <a:tcPr marL="68580" marR="68580" marT="0" marB="0"/>
                </a:tc>
                <a:tc>
                  <a:txBody>
                    <a:bodyPr/>
                    <a:lstStyle/>
                    <a:p>
                      <a:pPr>
                        <a:lnSpc>
                          <a:spcPct val="200000"/>
                        </a:lnSpc>
                        <a:spcAft>
                          <a:spcPts val="0"/>
                        </a:spcAft>
                      </a:pPr>
                      <a:r>
                        <a:rPr lang="en-US" sz="1200">
                          <a:effectLst/>
                        </a:rPr>
                        <a:t>(10)</a:t>
                      </a:r>
                      <a:endParaRPr lang="en-US" sz="1100">
                        <a:effectLst/>
                        <a:latin typeface="Calibri"/>
                        <a:ea typeface="Calibri"/>
                        <a:cs typeface="Times New Roman"/>
                      </a:endParaRPr>
                    </a:p>
                  </a:txBody>
                  <a:tcPr marL="68580" marR="68580" marT="0" marB="0"/>
                </a:tc>
              </a:tr>
              <a:tr h="609600">
                <a:tc>
                  <a:txBody>
                    <a:bodyPr/>
                    <a:lstStyle/>
                    <a:p>
                      <a:pPr>
                        <a:lnSpc>
                          <a:spcPct val="200000"/>
                        </a:lnSpc>
                        <a:spcAft>
                          <a:spcPts val="0"/>
                        </a:spcAft>
                      </a:pPr>
                      <a:r>
                        <a:rPr lang="en-US" sz="1200">
                          <a:effectLst/>
                        </a:rPr>
                        <a:t>Lower middle producers</a:t>
                      </a:r>
                      <a:endParaRPr lang="en-US" sz="1100">
                        <a:effectLst/>
                        <a:latin typeface="Calibri"/>
                        <a:ea typeface="Calibri"/>
                        <a:cs typeface="Times New Roman"/>
                      </a:endParaRPr>
                    </a:p>
                  </a:txBody>
                  <a:tcPr marL="68580" marR="68580" marT="0" marB="0"/>
                </a:tc>
                <a:tc>
                  <a:txBody>
                    <a:bodyPr/>
                    <a:lstStyle/>
                    <a:p>
                      <a:pPr>
                        <a:lnSpc>
                          <a:spcPct val="200000"/>
                        </a:lnSpc>
                        <a:spcAft>
                          <a:spcPts val="0"/>
                        </a:spcAft>
                      </a:pPr>
                      <a:r>
                        <a:rPr lang="en-US" sz="1200" dirty="0" smtClean="0">
                          <a:effectLst/>
                        </a:rPr>
                        <a:t>12,073</a:t>
                      </a:r>
                      <a:endParaRPr lang="en-US" sz="1100" dirty="0">
                        <a:effectLst/>
                        <a:latin typeface="Calibri"/>
                        <a:ea typeface="Calibri"/>
                        <a:cs typeface="Times New Roman"/>
                      </a:endParaRPr>
                    </a:p>
                  </a:txBody>
                  <a:tcPr marL="68580" marR="68580" marT="0" marB="0"/>
                </a:tc>
                <a:tc>
                  <a:txBody>
                    <a:bodyPr/>
                    <a:lstStyle/>
                    <a:p>
                      <a:pPr>
                        <a:lnSpc>
                          <a:spcPct val="200000"/>
                        </a:lnSpc>
                        <a:spcAft>
                          <a:spcPts val="0"/>
                        </a:spcAft>
                      </a:pPr>
                      <a:r>
                        <a:rPr lang="en-US" sz="1200">
                          <a:effectLst/>
                        </a:rPr>
                        <a:t>2.8</a:t>
                      </a:r>
                      <a:endParaRPr lang="en-US" sz="1100">
                        <a:effectLst/>
                        <a:latin typeface="Calibri"/>
                        <a:ea typeface="Calibri"/>
                        <a:cs typeface="Times New Roman"/>
                      </a:endParaRPr>
                    </a:p>
                  </a:txBody>
                  <a:tcPr marL="68580" marR="68580" marT="0" marB="0"/>
                </a:tc>
                <a:tc>
                  <a:txBody>
                    <a:bodyPr/>
                    <a:lstStyle/>
                    <a:p>
                      <a:pPr>
                        <a:lnSpc>
                          <a:spcPct val="200000"/>
                        </a:lnSpc>
                        <a:spcAft>
                          <a:spcPts val="0"/>
                        </a:spcAft>
                      </a:pPr>
                      <a:r>
                        <a:rPr lang="en-US" sz="1200">
                          <a:effectLst/>
                        </a:rPr>
                        <a:t>114</a:t>
                      </a:r>
                      <a:endParaRPr lang="en-US" sz="1100">
                        <a:effectLst/>
                        <a:latin typeface="Calibri"/>
                        <a:ea typeface="Calibri"/>
                        <a:cs typeface="Times New Roman"/>
                      </a:endParaRPr>
                    </a:p>
                  </a:txBody>
                  <a:tcPr marL="68580" marR="68580" marT="0" marB="0"/>
                </a:tc>
              </a:tr>
              <a:tr h="609600">
                <a:tc>
                  <a:txBody>
                    <a:bodyPr/>
                    <a:lstStyle/>
                    <a:p>
                      <a:pPr>
                        <a:lnSpc>
                          <a:spcPct val="200000"/>
                        </a:lnSpc>
                        <a:spcAft>
                          <a:spcPts val="0"/>
                        </a:spcAft>
                      </a:pPr>
                      <a:r>
                        <a:rPr lang="en-US" sz="1200">
                          <a:effectLst/>
                        </a:rPr>
                        <a:t>Medium producers</a:t>
                      </a:r>
                      <a:endParaRPr lang="en-US" sz="1100">
                        <a:effectLst/>
                        <a:latin typeface="Calibri"/>
                        <a:ea typeface="Calibri"/>
                        <a:cs typeface="Times New Roman"/>
                      </a:endParaRPr>
                    </a:p>
                  </a:txBody>
                  <a:tcPr marL="68580" marR="68580" marT="0" marB="0"/>
                </a:tc>
                <a:tc>
                  <a:txBody>
                    <a:bodyPr/>
                    <a:lstStyle/>
                    <a:p>
                      <a:pPr>
                        <a:lnSpc>
                          <a:spcPct val="200000"/>
                        </a:lnSpc>
                        <a:spcAft>
                          <a:spcPts val="0"/>
                        </a:spcAft>
                      </a:pPr>
                      <a:r>
                        <a:rPr lang="en-US" sz="1200" dirty="0" smtClean="0">
                          <a:effectLst/>
                        </a:rPr>
                        <a:t>41,582</a:t>
                      </a:r>
                      <a:endParaRPr lang="en-US" sz="1100" dirty="0">
                        <a:effectLst/>
                        <a:latin typeface="Calibri"/>
                        <a:ea typeface="Calibri"/>
                        <a:cs typeface="Times New Roman"/>
                      </a:endParaRPr>
                    </a:p>
                  </a:txBody>
                  <a:tcPr marL="68580" marR="68580" marT="0" marB="0"/>
                </a:tc>
                <a:tc>
                  <a:txBody>
                    <a:bodyPr/>
                    <a:lstStyle/>
                    <a:p>
                      <a:pPr>
                        <a:lnSpc>
                          <a:spcPct val="200000"/>
                        </a:lnSpc>
                        <a:spcAft>
                          <a:spcPts val="0"/>
                        </a:spcAft>
                      </a:pPr>
                      <a:r>
                        <a:rPr lang="en-US" sz="1200">
                          <a:effectLst/>
                        </a:rPr>
                        <a:t>5.1</a:t>
                      </a:r>
                      <a:endParaRPr lang="en-US" sz="1100">
                        <a:effectLst/>
                        <a:latin typeface="Calibri"/>
                        <a:ea typeface="Calibri"/>
                        <a:cs typeface="Times New Roman"/>
                      </a:endParaRPr>
                    </a:p>
                  </a:txBody>
                  <a:tcPr marL="68580" marR="68580" marT="0" marB="0"/>
                </a:tc>
                <a:tc>
                  <a:txBody>
                    <a:bodyPr/>
                    <a:lstStyle/>
                    <a:p>
                      <a:pPr>
                        <a:lnSpc>
                          <a:spcPct val="200000"/>
                        </a:lnSpc>
                        <a:spcAft>
                          <a:spcPts val="0"/>
                        </a:spcAft>
                      </a:pPr>
                      <a:r>
                        <a:rPr lang="en-US" sz="1200">
                          <a:effectLst/>
                        </a:rPr>
                        <a:t>228</a:t>
                      </a:r>
                      <a:endParaRPr lang="en-US" sz="1100">
                        <a:effectLst/>
                        <a:latin typeface="Calibri"/>
                        <a:ea typeface="Calibri"/>
                        <a:cs typeface="Times New Roman"/>
                      </a:endParaRPr>
                    </a:p>
                  </a:txBody>
                  <a:tcPr marL="68580" marR="68580" marT="0" marB="0"/>
                </a:tc>
              </a:tr>
              <a:tr h="609600">
                <a:tc>
                  <a:txBody>
                    <a:bodyPr/>
                    <a:lstStyle/>
                    <a:p>
                      <a:pPr>
                        <a:lnSpc>
                          <a:spcPct val="200000"/>
                        </a:lnSpc>
                        <a:spcAft>
                          <a:spcPts val="0"/>
                        </a:spcAft>
                      </a:pPr>
                      <a:r>
                        <a:rPr lang="en-US" sz="1200">
                          <a:effectLst/>
                        </a:rPr>
                        <a:t>Upper middle producers</a:t>
                      </a:r>
                      <a:endParaRPr lang="en-US" sz="1100">
                        <a:effectLst/>
                        <a:latin typeface="Calibri"/>
                        <a:ea typeface="Calibri"/>
                        <a:cs typeface="Times New Roman"/>
                      </a:endParaRPr>
                    </a:p>
                  </a:txBody>
                  <a:tcPr marL="68580" marR="68580" marT="0" marB="0"/>
                </a:tc>
                <a:tc>
                  <a:txBody>
                    <a:bodyPr/>
                    <a:lstStyle/>
                    <a:p>
                      <a:pPr>
                        <a:lnSpc>
                          <a:spcPct val="200000"/>
                        </a:lnSpc>
                        <a:spcAft>
                          <a:spcPts val="0"/>
                        </a:spcAft>
                      </a:pPr>
                      <a:r>
                        <a:rPr lang="en-US" sz="1200" dirty="0" smtClean="0">
                          <a:effectLst/>
                        </a:rPr>
                        <a:t>71,808</a:t>
                      </a:r>
                      <a:endParaRPr lang="en-US" sz="1100" dirty="0">
                        <a:effectLst/>
                        <a:latin typeface="Calibri"/>
                        <a:ea typeface="Calibri"/>
                        <a:cs typeface="Times New Roman"/>
                      </a:endParaRPr>
                    </a:p>
                  </a:txBody>
                  <a:tcPr marL="68580" marR="68580" marT="0" marB="0"/>
                </a:tc>
                <a:tc>
                  <a:txBody>
                    <a:bodyPr/>
                    <a:lstStyle/>
                    <a:p>
                      <a:pPr>
                        <a:lnSpc>
                          <a:spcPct val="200000"/>
                        </a:lnSpc>
                        <a:spcAft>
                          <a:spcPts val="0"/>
                        </a:spcAft>
                      </a:pPr>
                      <a:r>
                        <a:rPr lang="en-US" sz="1200">
                          <a:effectLst/>
                        </a:rPr>
                        <a:t>5.1</a:t>
                      </a:r>
                      <a:endParaRPr lang="en-US" sz="1100">
                        <a:effectLst/>
                        <a:latin typeface="Calibri"/>
                        <a:ea typeface="Calibri"/>
                        <a:cs typeface="Times New Roman"/>
                      </a:endParaRPr>
                    </a:p>
                  </a:txBody>
                  <a:tcPr marL="68580" marR="68580" marT="0" marB="0"/>
                </a:tc>
                <a:tc>
                  <a:txBody>
                    <a:bodyPr/>
                    <a:lstStyle/>
                    <a:p>
                      <a:pPr>
                        <a:lnSpc>
                          <a:spcPct val="200000"/>
                        </a:lnSpc>
                        <a:spcAft>
                          <a:spcPts val="0"/>
                        </a:spcAft>
                      </a:pPr>
                      <a:r>
                        <a:rPr lang="en-US" sz="1200">
                          <a:effectLst/>
                        </a:rPr>
                        <a:t>225</a:t>
                      </a:r>
                      <a:endParaRPr lang="en-US" sz="1100">
                        <a:effectLst/>
                        <a:latin typeface="Calibri"/>
                        <a:ea typeface="Calibri"/>
                        <a:cs typeface="Times New Roman"/>
                      </a:endParaRPr>
                    </a:p>
                  </a:txBody>
                  <a:tcPr marL="68580" marR="68580" marT="0" marB="0"/>
                </a:tc>
              </a:tr>
              <a:tr h="609600">
                <a:tc>
                  <a:txBody>
                    <a:bodyPr/>
                    <a:lstStyle/>
                    <a:p>
                      <a:pPr>
                        <a:lnSpc>
                          <a:spcPct val="200000"/>
                        </a:lnSpc>
                        <a:spcAft>
                          <a:spcPts val="0"/>
                        </a:spcAft>
                      </a:pPr>
                      <a:r>
                        <a:rPr lang="en-US" sz="1200">
                          <a:effectLst/>
                        </a:rPr>
                        <a:t>Top producers</a:t>
                      </a:r>
                      <a:endParaRPr lang="en-US" sz="1100">
                        <a:effectLst/>
                        <a:latin typeface="Calibri"/>
                        <a:ea typeface="Calibri"/>
                        <a:cs typeface="Times New Roman"/>
                      </a:endParaRPr>
                    </a:p>
                  </a:txBody>
                  <a:tcPr marL="68580" marR="68580" marT="0" marB="0"/>
                </a:tc>
                <a:tc>
                  <a:txBody>
                    <a:bodyPr/>
                    <a:lstStyle/>
                    <a:p>
                      <a:pPr>
                        <a:lnSpc>
                          <a:spcPct val="200000"/>
                        </a:lnSpc>
                        <a:spcAft>
                          <a:spcPts val="0"/>
                        </a:spcAft>
                      </a:pPr>
                      <a:r>
                        <a:rPr lang="en-US" sz="1200" dirty="0" smtClean="0">
                          <a:effectLst/>
                        </a:rPr>
                        <a:t>178,810</a:t>
                      </a:r>
                      <a:endParaRPr lang="en-US" sz="1100" dirty="0">
                        <a:effectLst/>
                        <a:latin typeface="Calibri"/>
                        <a:ea typeface="Calibri"/>
                        <a:cs typeface="Times New Roman"/>
                      </a:endParaRPr>
                    </a:p>
                  </a:txBody>
                  <a:tcPr marL="68580" marR="68580" marT="0" marB="0"/>
                </a:tc>
                <a:tc>
                  <a:txBody>
                    <a:bodyPr/>
                    <a:lstStyle/>
                    <a:p>
                      <a:pPr>
                        <a:lnSpc>
                          <a:spcPct val="200000"/>
                        </a:lnSpc>
                        <a:spcAft>
                          <a:spcPts val="0"/>
                        </a:spcAft>
                      </a:pPr>
                      <a:r>
                        <a:rPr lang="en-US" sz="1200">
                          <a:effectLst/>
                        </a:rPr>
                        <a:t>5.7</a:t>
                      </a:r>
                      <a:endParaRPr lang="en-US" sz="1100">
                        <a:effectLst/>
                        <a:latin typeface="Calibri"/>
                        <a:ea typeface="Calibri"/>
                        <a:cs typeface="Times New Roman"/>
                      </a:endParaRPr>
                    </a:p>
                  </a:txBody>
                  <a:tcPr marL="68580" marR="68580" marT="0" marB="0"/>
                </a:tc>
                <a:tc>
                  <a:txBody>
                    <a:bodyPr/>
                    <a:lstStyle/>
                    <a:p>
                      <a:pPr>
                        <a:lnSpc>
                          <a:spcPct val="200000"/>
                        </a:lnSpc>
                        <a:spcAft>
                          <a:spcPts val="0"/>
                        </a:spcAft>
                      </a:pPr>
                      <a:r>
                        <a:rPr lang="en-US" sz="1200">
                          <a:effectLst/>
                        </a:rPr>
                        <a:t>254</a:t>
                      </a:r>
                      <a:endParaRPr lang="en-US" sz="1100">
                        <a:effectLst/>
                        <a:latin typeface="Calibri"/>
                        <a:ea typeface="Calibri"/>
                        <a:cs typeface="Times New Roman"/>
                      </a:endParaRPr>
                    </a:p>
                  </a:txBody>
                  <a:tcPr marL="68580" marR="68580" marT="0" marB="0"/>
                </a:tc>
              </a:tr>
              <a:tr h="609600">
                <a:tc>
                  <a:txBody>
                    <a:bodyPr/>
                    <a:lstStyle/>
                    <a:p>
                      <a:pPr>
                        <a:lnSpc>
                          <a:spcPct val="200000"/>
                        </a:lnSpc>
                        <a:spcAft>
                          <a:spcPts val="0"/>
                        </a:spcAft>
                      </a:pPr>
                      <a:r>
                        <a:rPr lang="en-US" sz="1200">
                          <a:effectLst/>
                        </a:rPr>
                        <a:t>Typical farmer</a:t>
                      </a:r>
                      <a:endParaRPr lang="en-US" sz="1100">
                        <a:effectLst/>
                        <a:latin typeface="Calibri"/>
                        <a:ea typeface="Calibri"/>
                        <a:cs typeface="Times New Roman"/>
                      </a:endParaRPr>
                    </a:p>
                  </a:txBody>
                  <a:tcPr marL="68580" marR="68580" marT="0" marB="0"/>
                </a:tc>
                <a:tc>
                  <a:txBody>
                    <a:bodyPr/>
                    <a:lstStyle/>
                    <a:p>
                      <a:pPr>
                        <a:lnSpc>
                          <a:spcPct val="200000"/>
                        </a:lnSpc>
                        <a:spcAft>
                          <a:spcPts val="0"/>
                        </a:spcAft>
                      </a:pPr>
                      <a:r>
                        <a:rPr lang="en-US" sz="1200" dirty="0" smtClean="0">
                          <a:effectLst/>
                        </a:rPr>
                        <a:t>67,087</a:t>
                      </a:r>
                      <a:endParaRPr lang="en-US" sz="1100" dirty="0">
                        <a:effectLst/>
                        <a:latin typeface="Calibri"/>
                        <a:ea typeface="Calibri"/>
                        <a:cs typeface="Times New Roman"/>
                      </a:endParaRPr>
                    </a:p>
                  </a:txBody>
                  <a:tcPr marL="68580" marR="68580" marT="0" marB="0"/>
                </a:tc>
                <a:tc>
                  <a:txBody>
                    <a:bodyPr/>
                    <a:lstStyle/>
                    <a:p>
                      <a:pPr>
                        <a:lnSpc>
                          <a:spcPct val="200000"/>
                        </a:lnSpc>
                        <a:spcAft>
                          <a:spcPts val="0"/>
                        </a:spcAft>
                      </a:pPr>
                      <a:r>
                        <a:rPr lang="en-US" sz="1200" dirty="0">
                          <a:effectLst/>
                        </a:rPr>
                        <a:t>5.4</a:t>
                      </a:r>
                      <a:endParaRPr lang="en-US" sz="1100" dirty="0">
                        <a:effectLst/>
                        <a:latin typeface="Calibri"/>
                        <a:ea typeface="Calibri"/>
                        <a:cs typeface="Times New Roman"/>
                      </a:endParaRPr>
                    </a:p>
                  </a:txBody>
                  <a:tcPr marL="68580" marR="68580" marT="0" marB="0"/>
                </a:tc>
                <a:tc>
                  <a:txBody>
                    <a:bodyPr/>
                    <a:lstStyle/>
                    <a:p>
                      <a:pPr>
                        <a:lnSpc>
                          <a:spcPct val="200000"/>
                        </a:lnSpc>
                        <a:spcAft>
                          <a:spcPts val="0"/>
                        </a:spcAft>
                      </a:pPr>
                      <a:r>
                        <a:rPr lang="en-US" sz="1200" dirty="0">
                          <a:effectLst/>
                        </a:rPr>
                        <a:t>243</a:t>
                      </a:r>
                      <a:endParaRPr lang="en-US" sz="1100" dirty="0">
                        <a:effectLst/>
                        <a:latin typeface="Calibri"/>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399562930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584" name="Text Placeholder 3"/>
          <p:cNvSpPr>
            <a:spLocks noGrp="1"/>
          </p:cNvSpPr>
          <p:nvPr>
            <p:ph type="body" sz="quarter" idx="12"/>
          </p:nvPr>
        </p:nvSpPr>
        <p:spPr>
          <a:xfrm>
            <a:off x="304800" y="1447800"/>
            <a:ext cx="8001000" cy="4419600"/>
          </a:xfrm>
        </p:spPr>
        <p:txBody>
          <a:bodyPr/>
          <a:lstStyle/>
          <a:p>
            <a:pPr algn="ctr"/>
            <a:r>
              <a:rPr lang="en-GB" sz="2800" dirty="0" smtClean="0"/>
              <a:t>Sensitivity Analysis</a:t>
            </a:r>
          </a:p>
          <a:p>
            <a:pPr algn="just"/>
            <a:r>
              <a:rPr lang="en-US" sz="2400" dirty="0"/>
              <a:t>Sensitivity analysis of financial benefits from adoption of PICS</a:t>
            </a:r>
          </a:p>
          <a:p>
            <a:pPr algn="just"/>
            <a:endParaRPr lang="en-GB" sz="2800" dirty="0"/>
          </a:p>
        </p:txBody>
      </p:sp>
      <p:graphicFrame>
        <p:nvGraphicFramePr>
          <p:cNvPr id="2" name="Table 1"/>
          <p:cNvGraphicFramePr>
            <a:graphicFrameLocks noGrp="1"/>
          </p:cNvGraphicFramePr>
          <p:nvPr>
            <p:extLst>
              <p:ext uri="{D42A27DB-BD31-4B8C-83A1-F6EECF244321}">
                <p14:modId xmlns:p14="http://schemas.microsoft.com/office/powerpoint/2010/main" val="2555122269"/>
              </p:ext>
            </p:extLst>
          </p:nvPr>
        </p:nvGraphicFramePr>
        <p:xfrm>
          <a:off x="685801" y="3124200"/>
          <a:ext cx="7467600" cy="1981200"/>
        </p:xfrm>
        <a:graphic>
          <a:graphicData uri="http://schemas.openxmlformats.org/drawingml/2006/table">
            <a:tbl>
              <a:tblPr firstRow="1" firstCol="1" bandRow="1">
                <a:tableStyleId>{5C22544A-7EE6-4342-B048-85BDC9FD1C3A}</a:tableStyleId>
              </a:tblPr>
              <a:tblGrid>
                <a:gridCol w="3161782"/>
                <a:gridCol w="1698133"/>
                <a:gridCol w="1357609"/>
                <a:gridCol w="1250076"/>
              </a:tblGrid>
              <a:tr h="533721">
                <a:tc rowSpan="2">
                  <a:txBody>
                    <a:bodyPr/>
                    <a:lstStyle/>
                    <a:p>
                      <a:pPr algn="ctr">
                        <a:lnSpc>
                          <a:spcPct val="115000"/>
                        </a:lnSpc>
                        <a:spcAft>
                          <a:spcPts val="0"/>
                        </a:spcAft>
                      </a:pPr>
                      <a:r>
                        <a:rPr lang="en-US" sz="1200" dirty="0">
                          <a:effectLst/>
                        </a:rPr>
                        <a:t>Change</a:t>
                      </a:r>
                      <a:endParaRPr lang="en-US" sz="1100" dirty="0">
                        <a:effectLst/>
                        <a:latin typeface="Calibri"/>
                        <a:ea typeface="Calibri"/>
                        <a:cs typeface="Times New Roman"/>
                      </a:endParaRPr>
                    </a:p>
                  </a:txBody>
                  <a:tcPr marL="68580" marR="68580" marT="0" marB="0"/>
                </a:tc>
                <a:tc gridSpan="3">
                  <a:txBody>
                    <a:bodyPr/>
                    <a:lstStyle/>
                    <a:p>
                      <a:pPr algn="ctr">
                        <a:lnSpc>
                          <a:spcPct val="115000"/>
                        </a:lnSpc>
                        <a:spcAft>
                          <a:spcPts val="0"/>
                        </a:spcAft>
                      </a:pPr>
                      <a:r>
                        <a:rPr lang="en-US" sz="1200">
                          <a:effectLst/>
                        </a:rPr>
                        <a:t>Decision Criteria</a:t>
                      </a:r>
                      <a:endParaRPr lang="en-US" sz="1100">
                        <a:effectLst/>
                        <a:latin typeface="Calibri"/>
                        <a:ea typeface="Calibri"/>
                        <a:cs typeface="Times New Roman"/>
                      </a:endParaRPr>
                    </a:p>
                  </a:txBody>
                  <a:tcPr marL="68580" marR="68580" marT="0" marB="0"/>
                </a:tc>
                <a:tc hMerge="1">
                  <a:txBody>
                    <a:bodyPr/>
                    <a:lstStyle/>
                    <a:p>
                      <a:endParaRPr lang="en-US"/>
                    </a:p>
                  </a:txBody>
                  <a:tcPr/>
                </a:tc>
                <a:tc hMerge="1">
                  <a:txBody>
                    <a:bodyPr/>
                    <a:lstStyle/>
                    <a:p>
                      <a:endParaRPr lang="en-US"/>
                    </a:p>
                  </a:txBody>
                  <a:tcPr/>
                </a:tc>
              </a:tr>
              <a:tr h="543562">
                <a:tc vMerge="1">
                  <a:txBody>
                    <a:bodyPr/>
                    <a:lstStyle/>
                    <a:p>
                      <a:endParaRPr lang="en-US"/>
                    </a:p>
                  </a:txBody>
                  <a:tcPr/>
                </a:tc>
                <a:tc>
                  <a:txBody>
                    <a:bodyPr/>
                    <a:lstStyle/>
                    <a:p>
                      <a:pPr algn="ctr">
                        <a:lnSpc>
                          <a:spcPct val="115000"/>
                        </a:lnSpc>
                        <a:spcAft>
                          <a:spcPts val="0"/>
                        </a:spcAft>
                      </a:pPr>
                      <a:r>
                        <a:rPr lang="en-US" sz="1200" dirty="0" smtClean="0">
                          <a:effectLst/>
                        </a:rPr>
                        <a:t>Net return</a:t>
                      </a:r>
                      <a:endParaRPr lang="en-US" sz="11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en-US" sz="1200" dirty="0">
                          <a:effectLst/>
                        </a:rPr>
                        <a:t>BCR</a:t>
                      </a:r>
                      <a:endParaRPr lang="en-US" sz="11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en-US" sz="1200" dirty="0">
                          <a:effectLst/>
                        </a:rPr>
                        <a:t>IRR</a:t>
                      </a:r>
                      <a:endParaRPr lang="en-US" sz="1100" dirty="0">
                        <a:effectLst/>
                        <a:latin typeface="Calibri"/>
                        <a:ea typeface="Calibri"/>
                        <a:cs typeface="Times New Roman"/>
                      </a:endParaRPr>
                    </a:p>
                  </a:txBody>
                  <a:tcPr marL="68580" marR="68580" marT="0" marB="0"/>
                </a:tc>
              </a:tr>
              <a:tr h="491024">
                <a:tc>
                  <a:txBody>
                    <a:bodyPr/>
                    <a:lstStyle/>
                    <a:p>
                      <a:pPr>
                        <a:lnSpc>
                          <a:spcPct val="115000"/>
                        </a:lnSpc>
                        <a:spcAft>
                          <a:spcPts val="0"/>
                        </a:spcAft>
                      </a:pPr>
                      <a:r>
                        <a:rPr lang="en-US" sz="1200" dirty="0">
                          <a:effectLst/>
                        </a:rPr>
                        <a:t>Maize price down by 20%</a:t>
                      </a:r>
                      <a:endParaRPr lang="en-US" sz="1100" dirty="0">
                        <a:effectLst/>
                      </a:endParaRPr>
                    </a:p>
                    <a:p>
                      <a:pPr>
                        <a:lnSpc>
                          <a:spcPct val="115000"/>
                        </a:lnSpc>
                        <a:spcAft>
                          <a:spcPts val="0"/>
                        </a:spcAft>
                      </a:pPr>
                      <a:r>
                        <a:rPr lang="en-US" sz="1200" dirty="0">
                          <a:effectLst/>
                        </a:rPr>
                        <a:t> </a:t>
                      </a:r>
                      <a:endParaRPr lang="en-US" sz="1100" dirty="0">
                        <a:effectLst/>
                        <a:latin typeface="Calibri"/>
                        <a:ea typeface="Calibri"/>
                        <a:cs typeface="Times New Roman"/>
                      </a:endParaRPr>
                    </a:p>
                  </a:txBody>
                  <a:tcPr marL="68580" marR="68580" marT="0" marB="0" anchor="b"/>
                </a:tc>
                <a:tc>
                  <a:txBody>
                    <a:bodyPr/>
                    <a:lstStyle/>
                    <a:p>
                      <a:pPr algn="ctr">
                        <a:lnSpc>
                          <a:spcPct val="115000"/>
                        </a:lnSpc>
                        <a:spcAft>
                          <a:spcPts val="0"/>
                        </a:spcAft>
                      </a:pPr>
                      <a:r>
                        <a:rPr lang="en-US" sz="1200" b="1" dirty="0" smtClean="0">
                          <a:solidFill>
                            <a:srgbClr val="FF0000"/>
                          </a:solidFill>
                          <a:effectLst/>
                        </a:rPr>
                        <a:t>↓</a:t>
                      </a:r>
                      <a:r>
                        <a:rPr lang="en-US" sz="1200" b="1" dirty="0" smtClean="0">
                          <a:solidFill>
                            <a:srgbClr val="FF0000"/>
                          </a:solidFill>
                          <a:effectLst/>
                        </a:rPr>
                        <a:t>25</a:t>
                      </a:r>
                      <a:r>
                        <a:rPr lang="en-US" sz="1200" b="1" dirty="0" smtClean="0">
                          <a:solidFill>
                            <a:srgbClr val="FF0000"/>
                          </a:solidFill>
                          <a:effectLst/>
                        </a:rPr>
                        <a:t>%</a:t>
                      </a:r>
                      <a:endParaRPr lang="en-US" sz="1100" b="1" dirty="0">
                        <a:solidFill>
                          <a:srgbClr val="FF0000"/>
                        </a:solidFill>
                        <a:effectLst/>
                      </a:endParaRPr>
                    </a:p>
                    <a:p>
                      <a:pPr algn="ctr">
                        <a:lnSpc>
                          <a:spcPct val="115000"/>
                        </a:lnSpc>
                        <a:spcAft>
                          <a:spcPts val="0"/>
                        </a:spcAft>
                      </a:pPr>
                      <a:r>
                        <a:rPr lang="en-US" sz="1200" b="1" dirty="0">
                          <a:effectLst/>
                        </a:rPr>
                        <a:t> </a:t>
                      </a:r>
                      <a:endParaRPr lang="en-US" sz="1100" b="1" dirty="0">
                        <a:effectLst/>
                        <a:latin typeface="Calibri"/>
                        <a:ea typeface="Calibri"/>
                        <a:cs typeface="Times New Roman"/>
                      </a:endParaRPr>
                    </a:p>
                  </a:txBody>
                  <a:tcPr marL="68580" marR="68580" marT="0" marB="0" anchor="b"/>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US" sz="1200" b="1" dirty="0" smtClean="0">
                          <a:solidFill>
                            <a:srgbClr val="FF0000"/>
                          </a:solidFill>
                          <a:effectLst/>
                        </a:rPr>
                        <a:t>↓22%</a:t>
                      </a:r>
                      <a:endParaRPr lang="en-US" sz="1100" b="1" dirty="0" smtClean="0">
                        <a:effectLst/>
                      </a:endParaRPr>
                    </a:p>
                    <a:p>
                      <a:pPr algn="ctr">
                        <a:lnSpc>
                          <a:spcPct val="115000"/>
                        </a:lnSpc>
                        <a:spcAft>
                          <a:spcPts val="0"/>
                        </a:spcAft>
                      </a:pPr>
                      <a:r>
                        <a:rPr lang="en-US" sz="1200" b="1" dirty="0" smtClean="0">
                          <a:effectLst/>
                        </a:rPr>
                        <a:t> </a:t>
                      </a:r>
                      <a:endParaRPr lang="en-US" sz="1100" b="1" dirty="0">
                        <a:effectLst/>
                        <a:latin typeface="Calibri"/>
                        <a:ea typeface="Calibri"/>
                        <a:cs typeface="Times New Roman"/>
                      </a:endParaRPr>
                    </a:p>
                  </a:txBody>
                  <a:tcPr marL="68580" marR="68580" marT="0" marB="0" anchor="b"/>
                </a:tc>
                <a:tc>
                  <a:txBody>
                    <a:bodyPr/>
                    <a:lstStyle/>
                    <a:p>
                      <a:pPr algn="ctr">
                        <a:lnSpc>
                          <a:spcPct val="115000"/>
                        </a:lnSpc>
                        <a:spcAft>
                          <a:spcPts val="0"/>
                        </a:spcAft>
                      </a:pPr>
                      <a:r>
                        <a:rPr lang="en-US" sz="1200" b="1" dirty="0" smtClean="0">
                          <a:solidFill>
                            <a:srgbClr val="FF0000"/>
                          </a:solidFill>
                          <a:effectLst/>
                        </a:rPr>
                        <a:t>243-&gt;186</a:t>
                      </a:r>
                      <a:endParaRPr lang="en-US" sz="1100" b="1" dirty="0">
                        <a:solidFill>
                          <a:srgbClr val="FF0000"/>
                        </a:solidFill>
                        <a:effectLst/>
                      </a:endParaRPr>
                    </a:p>
                    <a:p>
                      <a:pPr algn="ctr">
                        <a:lnSpc>
                          <a:spcPct val="115000"/>
                        </a:lnSpc>
                        <a:spcAft>
                          <a:spcPts val="0"/>
                        </a:spcAft>
                      </a:pPr>
                      <a:r>
                        <a:rPr lang="en-US" sz="1200" b="1" dirty="0">
                          <a:solidFill>
                            <a:srgbClr val="FF0000"/>
                          </a:solidFill>
                          <a:effectLst/>
                        </a:rPr>
                        <a:t> </a:t>
                      </a:r>
                      <a:endParaRPr lang="en-US" sz="1100" b="1" dirty="0">
                        <a:solidFill>
                          <a:srgbClr val="FF0000"/>
                        </a:solidFill>
                        <a:effectLst/>
                        <a:latin typeface="Calibri"/>
                        <a:ea typeface="Calibri"/>
                        <a:cs typeface="Times New Roman"/>
                      </a:endParaRPr>
                    </a:p>
                  </a:txBody>
                  <a:tcPr marL="68580" marR="68580" marT="0" marB="0"/>
                </a:tc>
              </a:tr>
              <a:tr h="412893">
                <a:tc>
                  <a:txBody>
                    <a:bodyPr/>
                    <a:lstStyle/>
                    <a:p>
                      <a:pPr>
                        <a:lnSpc>
                          <a:spcPct val="115000"/>
                        </a:lnSpc>
                        <a:spcAft>
                          <a:spcPts val="0"/>
                        </a:spcAft>
                      </a:pPr>
                      <a:r>
                        <a:rPr lang="en-US" sz="1200" dirty="0">
                          <a:effectLst/>
                        </a:rPr>
                        <a:t>Storage price up by 20%</a:t>
                      </a:r>
                      <a:endParaRPr lang="en-US" sz="1100" dirty="0">
                        <a:effectLst/>
                        <a:latin typeface="Calibri"/>
                        <a:ea typeface="Calibri"/>
                        <a:cs typeface="Times New Roman"/>
                      </a:endParaRPr>
                    </a:p>
                  </a:txBody>
                  <a:tcPr marL="68580" marR="68580" marT="0" marB="0" anchor="b"/>
                </a:tc>
                <a:tc>
                  <a:txBody>
                    <a:bodyPr/>
                    <a:lstStyle/>
                    <a:p>
                      <a:pPr algn="ctr">
                        <a:lnSpc>
                          <a:spcPct val="115000"/>
                        </a:lnSpc>
                        <a:spcAft>
                          <a:spcPts val="0"/>
                        </a:spcAft>
                      </a:pPr>
                      <a:r>
                        <a:rPr lang="en-US" sz="1200" b="1" dirty="0" smtClean="0">
                          <a:solidFill>
                            <a:srgbClr val="FF0000"/>
                          </a:solidFill>
                          <a:effectLst/>
                        </a:rPr>
                        <a:t>↓2.6%</a:t>
                      </a:r>
                      <a:endParaRPr lang="en-US" sz="1100" b="1" dirty="0">
                        <a:solidFill>
                          <a:srgbClr val="FF0000"/>
                        </a:solidFill>
                        <a:effectLst/>
                        <a:latin typeface="Calibri"/>
                        <a:ea typeface="Calibri"/>
                        <a:cs typeface="Times New Roman"/>
                      </a:endParaRPr>
                    </a:p>
                  </a:txBody>
                  <a:tcPr marL="68580" marR="68580" marT="0" marB="0" anchor="b"/>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US" sz="1200" b="1" dirty="0" smtClean="0">
                          <a:solidFill>
                            <a:srgbClr val="FF0000"/>
                          </a:solidFill>
                          <a:effectLst/>
                        </a:rPr>
                        <a:t>↓15%</a:t>
                      </a:r>
                      <a:endParaRPr lang="en-US" sz="1100" b="1" dirty="0" smtClean="0">
                        <a:effectLst/>
                      </a:endParaRPr>
                    </a:p>
                    <a:p>
                      <a:pPr algn="ctr">
                        <a:lnSpc>
                          <a:spcPct val="115000"/>
                        </a:lnSpc>
                        <a:spcAft>
                          <a:spcPts val="0"/>
                        </a:spcAft>
                      </a:pPr>
                      <a:endParaRPr lang="en-US" sz="1100" b="1" dirty="0">
                        <a:effectLst/>
                        <a:latin typeface="Calibri"/>
                        <a:ea typeface="Calibri"/>
                        <a:cs typeface="Times New Roman"/>
                      </a:endParaRPr>
                    </a:p>
                  </a:txBody>
                  <a:tcPr marL="68580" marR="68580" marT="0" marB="0" anchor="b"/>
                </a:tc>
                <a:tc>
                  <a:txBody>
                    <a:bodyPr/>
                    <a:lstStyle/>
                    <a:p>
                      <a:pPr algn="ctr">
                        <a:lnSpc>
                          <a:spcPct val="115000"/>
                        </a:lnSpc>
                        <a:spcAft>
                          <a:spcPts val="0"/>
                        </a:spcAft>
                      </a:pPr>
                      <a:r>
                        <a:rPr lang="en-US" sz="1200" b="1" dirty="0" smtClean="0">
                          <a:solidFill>
                            <a:srgbClr val="FF0000"/>
                          </a:solidFill>
                          <a:effectLst/>
                        </a:rPr>
                        <a:t>243-&gt;202</a:t>
                      </a:r>
                      <a:endParaRPr lang="en-US" sz="1100" b="1" dirty="0">
                        <a:solidFill>
                          <a:srgbClr val="FF0000"/>
                        </a:solidFill>
                        <a:effectLst/>
                        <a:latin typeface="Calibri"/>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397429584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584" name="Text Placeholder 3"/>
          <p:cNvSpPr>
            <a:spLocks noGrp="1"/>
          </p:cNvSpPr>
          <p:nvPr>
            <p:ph type="body" sz="quarter" idx="12"/>
          </p:nvPr>
        </p:nvSpPr>
        <p:spPr>
          <a:xfrm>
            <a:off x="533400" y="1524000"/>
            <a:ext cx="7772400" cy="4495800"/>
          </a:xfrm>
        </p:spPr>
        <p:txBody>
          <a:bodyPr/>
          <a:lstStyle/>
          <a:p>
            <a:pPr algn="just"/>
            <a:r>
              <a:rPr lang="en-US" sz="2800" dirty="0" smtClean="0"/>
              <a:t>Conclusion</a:t>
            </a:r>
          </a:p>
          <a:p>
            <a:pPr marL="571500" indent="-457200" algn="just">
              <a:buFont typeface="Arial" panose="020B0604020202020204" pitchFamily="34" charset="0"/>
              <a:buChar char="•"/>
            </a:pPr>
            <a:r>
              <a:rPr lang="en-US" sz="2800" dirty="0" smtClean="0"/>
              <a:t>Results </a:t>
            </a:r>
            <a:r>
              <a:rPr lang="en-US" sz="2800" dirty="0"/>
              <a:t>suggest that it is profitable to invest in </a:t>
            </a:r>
            <a:r>
              <a:rPr lang="en-US" sz="2800" dirty="0" smtClean="0"/>
              <a:t>the new storage </a:t>
            </a:r>
            <a:r>
              <a:rPr lang="en-US" sz="2800" dirty="0"/>
              <a:t>technology </a:t>
            </a:r>
            <a:endParaRPr lang="en-US" sz="2800" dirty="0" smtClean="0"/>
          </a:p>
          <a:p>
            <a:pPr marL="571500" indent="-457200" algn="just">
              <a:buFont typeface="Arial" panose="020B0604020202020204" pitchFamily="34" charset="0"/>
              <a:buChar char="•"/>
            </a:pPr>
            <a:r>
              <a:rPr lang="en-US" sz="2800" dirty="0" smtClean="0"/>
              <a:t>However</a:t>
            </a:r>
            <a:r>
              <a:rPr lang="en-US" sz="2800" dirty="0"/>
              <a:t>, </a:t>
            </a:r>
            <a:r>
              <a:rPr lang="en-US" sz="2800" dirty="0" smtClean="0"/>
              <a:t>benefits vary by household categories </a:t>
            </a:r>
          </a:p>
          <a:p>
            <a:pPr marL="571500" indent="-457200" algn="just">
              <a:buFont typeface="Arial" panose="020B0604020202020204" pitchFamily="34" charset="0"/>
              <a:buChar char="•"/>
            </a:pPr>
            <a:r>
              <a:rPr lang="en-US" sz="2800" dirty="0" smtClean="0"/>
              <a:t>Top maize producers benefit the most while the low maize producers can lose from the investment.</a:t>
            </a:r>
            <a:endParaRPr lang="en-US" sz="2800" dirty="0"/>
          </a:p>
          <a:p>
            <a:pPr marL="571500" indent="-457200" algn="just">
              <a:buFont typeface="Arial" panose="020B0604020202020204" pitchFamily="34" charset="0"/>
              <a:buChar char="•"/>
            </a:pPr>
            <a:endParaRPr lang="en-US" sz="2800" dirty="0" smtClean="0"/>
          </a:p>
        </p:txBody>
      </p:sp>
    </p:spTree>
    <p:extLst>
      <p:ext uri="{BB962C8B-B14F-4D97-AF65-F5344CB8AC3E}">
        <p14:creationId xmlns:p14="http://schemas.microsoft.com/office/powerpoint/2010/main" val="319524281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584" name="Text Placeholder 3"/>
          <p:cNvSpPr>
            <a:spLocks noGrp="1"/>
          </p:cNvSpPr>
          <p:nvPr>
            <p:ph type="body" sz="quarter" idx="12"/>
          </p:nvPr>
        </p:nvSpPr>
        <p:spPr>
          <a:xfrm>
            <a:off x="609600" y="1371600"/>
            <a:ext cx="7772400" cy="5181600"/>
          </a:xfrm>
        </p:spPr>
        <p:txBody>
          <a:bodyPr/>
          <a:lstStyle/>
          <a:p>
            <a:pPr algn="ctr"/>
            <a:r>
              <a:rPr lang="en-GB" sz="2800" dirty="0" smtClean="0"/>
              <a:t>Outline </a:t>
            </a:r>
          </a:p>
          <a:p>
            <a:pPr marL="571500" indent="-457200" algn="just">
              <a:buFont typeface="Arial" panose="020B0604020202020204" pitchFamily="34" charset="0"/>
              <a:buChar char="•"/>
            </a:pPr>
            <a:r>
              <a:rPr lang="en-GB" sz="2800" dirty="0" smtClean="0"/>
              <a:t>Introduction</a:t>
            </a:r>
          </a:p>
          <a:p>
            <a:pPr marL="571500" indent="-457200" algn="just">
              <a:buFont typeface="Arial" panose="020B0604020202020204" pitchFamily="34" charset="0"/>
              <a:buChar char="•"/>
            </a:pPr>
            <a:r>
              <a:rPr lang="en-GB" sz="2800" dirty="0" smtClean="0"/>
              <a:t>Methods</a:t>
            </a:r>
          </a:p>
          <a:p>
            <a:pPr marL="571500" indent="-457200" algn="just">
              <a:buFont typeface="Arial" panose="020B0604020202020204" pitchFamily="34" charset="0"/>
              <a:buChar char="•"/>
            </a:pPr>
            <a:r>
              <a:rPr lang="en-GB" sz="2800" dirty="0" smtClean="0"/>
              <a:t>Results </a:t>
            </a:r>
          </a:p>
          <a:p>
            <a:pPr marL="571500" indent="-457200" algn="just">
              <a:buFont typeface="Arial" panose="020B0604020202020204" pitchFamily="34" charset="0"/>
              <a:buChar char="•"/>
            </a:pPr>
            <a:r>
              <a:rPr lang="en-GB" sz="2800" dirty="0" smtClean="0"/>
              <a:t>Conclusion</a:t>
            </a:r>
          </a:p>
        </p:txBody>
      </p:sp>
    </p:spTree>
    <p:extLst>
      <p:ext uri="{BB962C8B-B14F-4D97-AF65-F5344CB8AC3E}">
        <p14:creationId xmlns:p14="http://schemas.microsoft.com/office/powerpoint/2010/main" val="376565231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589" name="Title 1"/>
          <p:cNvSpPr txBox="1"/>
          <p:nvPr/>
        </p:nvSpPr>
        <p:spPr>
          <a:xfrm>
            <a:off x="475891" y="1905000"/>
            <a:ext cx="7620000" cy="1143000"/>
          </a:xfrm>
          <a:prstGeom prst="rect">
            <a:avLst/>
          </a:prstGeom>
        </p:spPr>
        <p:txBody>
          <a:bodyPr/>
          <a:lst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a:lstStyle>
          <a:p>
            <a:pPr algn="ctr"/>
            <a:r>
              <a:rPr lang="en-US" dirty="0" smtClean="0">
                <a:solidFill>
                  <a:srgbClr val="156834"/>
                </a:solidFill>
                <a:latin typeface="Gill Sans" pitchFamily="34" charset="0"/>
              </a:rPr>
              <a:t>Thank You</a:t>
            </a:r>
            <a:endParaRPr lang="en-US" dirty="0">
              <a:solidFill>
                <a:srgbClr val="156834"/>
              </a:solidFill>
              <a:latin typeface="Gill Sans"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33400" y="1676400"/>
            <a:ext cx="7772400" cy="4572000"/>
          </a:xfrm>
        </p:spPr>
        <p:txBody>
          <a:bodyPr/>
          <a:lstStyle/>
          <a:p>
            <a:pPr marL="685800" indent="-571500">
              <a:buFont typeface="Arial" panose="020B0604020202020204" pitchFamily="34" charset="0"/>
              <a:buChar char="•"/>
            </a:pPr>
            <a:r>
              <a:rPr lang="en-US" sz="2800" dirty="0" smtClean="0"/>
              <a:t>PH losses </a:t>
            </a:r>
            <a:r>
              <a:rPr lang="en-US" sz="2800" dirty="0" smtClean="0"/>
              <a:t>are substantially </a:t>
            </a:r>
            <a:r>
              <a:rPr lang="en-US" sz="2800" dirty="0" smtClean="0"/>
              <a:t>high among smallholder farmers in SSA</a:t>
            </a:r>
          </a:p>
          <a:p>
            <a:pPr marL="685800" indent="-571500">
              <a:buFont typeface="Arial" panose="020B0604020202020204" pitchFamily="34" charset="0"/>
              <a:buChar char="•"/>
            </a:pPr>
            <a:r>
              <a:rPr lang="en-US" sz="2800" dirty="0" smtClean="0"/>
              <a:t>The losses vary by counties, seasons, and among crops</a:t>
            </a:r>
          </a:p>
          <a:p>
            <a:pPr marL="685800" indent="-571500">
              <a:buFont typeface="Arial" panose="020B0604020202020204" pitchFamily="34" charset="0"/>
              <a:buChar char="•"/>
            </a:pPr>
            <a:r>
              <a:rPr lang="en-US" sz="2800" dirty="0" smtClean="0"/>
              <a:t>They range 20-40%</a:t>
            </a:r>
          </a:p>
          <a:p>
            <a:pPr marL="685800" indent="-571500">
              <a:buFont typeface="Arial" panose="020B0604020202020204" pitchFamily="34" charset="0"/>
              <a:buChar char="•"/>
            </a:pPr>
            <a:r>
              <a:rPr lang="en-GB" sz="2800" dirty="0" smtClean="0"/>
              <a:t>To mitigate this problem farmers </a:t>
            </a:r>
            <a:r>
              <a:rPr lang="en-GB" sz="2800" dirty="0"/>
              <a:t>had to sale grain at a very low price </a:t>
            </a:r>
            <a:r>
              <a:rPr lang="en-GB" sz="2800" dirty="0" smtClean="0"/>
              <a:t>after harvest and then buy </a:t>
            </a:r>
            <a:r>
              <a:rPr lang="en-GB" sz="2800" dirty="0"/>
              <a:t>it later </a:t>
            </a:r>
            <a:r>
              <a:rPr lang="en-GB" sz="2800" dirty="0" smtClean="0"/>
              <a:t>at higher prices </a:t>
            </a:r>
          </a:p>
          <a:p>
            <a:pPr marL="685800" indent="-571500">
              <a:buFont typeface="Arial" panose="020B0604020202020204" pitchFamily="34" charset="0"/>
              <a:buChar char="•"/>
            </a:pPr>
            <a:r>
              <a:rPr lang="en-GB" sz="2800" dirty="0" smtClean="0"/>
              <a:t>They are also forced to consume low quality </a:t>
            </a:r>
            <a:r>
              <a:rPr lang="en-GB" sz="2800" dirty="0" smtClean="0"/>
              <a:t>grains</a:t>
            </a:r>
            <a:endParaRPr lang="en-US" sz="2800" dirty="0" smtClean="0"/>
          </a:p>
          <a:p>
            <a:pPr marL="685800" indent="-571500">
              <a:buFont typeface="Arial" panose="020B0604020202020204" pitchFamily="34" charset="0"/>
              <a:buChar char="•"/>
            </a:pPr>
            <a:endParaRPr lang="en-US" dirty="0"/>
          </a:p>
        </p:txBody>
      </p:sp>
    </p:spTree>
    <p:extLst>
      <p:ext uri="{BB962C8B-B14F-4D97-AF65-F5344CB8AC3E}">
        <p14:creationId xmlns:p14="http://schemas.microsoft.com/office/powerpoint/2010/main" val="185979842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33400" y="1676400"/>
            <a:ext cx="7772400" cy="4800600"/>
          </a:xfrm>
        </p:spPr>
        <p:txBody>
          <a:bodyPr/>
          <a:lstStyle/>
          <a:p>
            <a:pPr marL="685800" indent="-571500">
              <a:buFont typeface="Arial" panose="020B0604020202020204" pitchFamily="34" charset="0"/>
              <a:buChar char="•"/>
            </a:pPr>
            <a:r>
              <a:rPr lang="en-US" sz="2800" dirty="0" smtClean="0"/>
              <a:t>This high loss suggests the need for greater attention PH losses in order to address the problem of </a:t>
            </a:r>
            <a:r>
              <a:rPr lang="en-US" sz="2800" dirty="0" err="1" smtClean="0"/>
              <a:t>hh</a:t>
            </a:r>
            <a:r>
              <a:rPr lang="en-US" sz="2800" dirty="0" smtClean="0"/>
              <a:t> food insecurity</a:t>
            </a:r>
          </a:p>
          <a:p>
            <a:pPr marL="685800" indent="-571500">
              <a:buFont typeface="Arial" panose="020B0604020202020204" pitchFamily="34" charset="0"/>
              <a:buChar char="•"/>
            </a:pPr>
            <a:r>
              <a:rPr lang="en-US" sz="2800" dirty="0" smtClean="0"/>
              <a:t>Addressing the problem from the other side</a:t>
            </a:r>
          </a:p>
          <a:p>
            <a:pPr marL="685800" indent="-571500">
              <a:buFont typeface="Arial" panose="020B0604020202020204" pitchFamily="34" charset="0"/>
              <a:buChar char="•"/>
            </a:pPr>
            <a:r>
              <a:rPr lang="en-US" sz="2800" dirty="0" smtClean="0"/>
              <a:t>To address this problem, several storage technologies have </a:t>
            </a:r>
            <a:r>
              <a:rPr lang="en-US" sz="2800" dirty="0" smtClean="0"/>
              <a:t>been introduced to farmers through AR project. </a:t>
            </a:r>
          </a:p>
          <a:p>
            <a:pPr marL="685800" indent="-571500">
              <a:buFont typeface="Arial" panose="020B0604020202020204" pitchFamily="34" charset="0"/>
              <a:buChar char="•"/>
            </a:pPr>
            <a:r>
              <a:rPr lang="en-US" sz="2800" dirty="0" smtClean="0"/>
              <a:t>The technologies have been tested and found to be technically effective in reducing PH grain loss.</a:t>
            </a:r>
            <a:endParaRPr lang="en-US" sz="2800" dirty="0"/>
          </a:p>
          <a:p>
            <a:pPr marL="685800" indent="-571500">
              <a:buFont typeface="Arial" panose="020B0604020202020204" pitchFamily="34" charset="0"/>
              <a:buChar char="•"/>
            </a:pPr>
            <a:endParaRPr lang="en-US" sz="2800" dirty="0" smtClean="0"/>
          </a:p>
          <a:p>
            <a:endParaRPr lang="en-US" dirty="0"/>
          </a:p>
        </p:txBody>
      </p:sp>
    </p:spTree>
    <p:extLst>
      <p:ext uri="{BB962C8B-B14F-4D97-AF65-F5344CB8AC3E}">
        <p14:creationId xmlns:p14="http://schemas.microsoft.com/office/powerpoint/2010/main" val="407186575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584" name="Text Placeholder 3"/>
          <p:cNvSpPr>
            <a:spLocks noGrp="1"/>
          </p:cNvSpPr>
          <p:nvPr>
            <p:ph type="body" sz="quarter" idx="12"/>
          </p:nvPr>
        </p:nvSpPr>
        <p:spPr>
          <a:xfrm>
            <a:off x="152400" y="1524000"/>
            <a:ext cx="8763000" cy="4572000"/>
          </a:xfrm>
        </p:spPr>
        <p:txBody>
          <a:bodyPr/>
          <a:lstStyle/>
          <a:p>
            <a:pPr algn="just"/>
            <a:r>
              <a:rPr lang="en-GB" sz="2800" dirty="0" smtClean="0"/>
              <a:t>Maize stored in Hermetic bag Vs non hermetic bag</a:t>
            </a:r>
          </a:p>
          <a:p>
            <a:pPr algn="just"/>
            <a:endParaRPr lang="en-GB" sz="2800" dirty="0"/>
          </a:p>
          <a:p>
            <a:pPr algn="just"/>
            <a:endParaRPr lang="en-GB" sz="2800" dirty="0" smtClean="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67200" y="2194587"/>
            <a:ext cx="4724400" cy="3407764"/>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4800" y="2224314"/>
            <a:ext cx="3962400" cy="3356428"/>
          </a:xfrm>
          <a:prstGeom prst="rect">
            <a:avLst/>
          </a:prstGeom>
        </p:spPr>
      </p:pic>
    </p:spTree>
    <p:extLst>
      <p:ext uri="{BB962C8B-B14F-4D97-AF65-F5344CB8AC3E}">
        <p14:creationId xmlns:p14="http://schemas.microsoft.com/office/powerpoint/2010/main" val="25814414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33400" y="1676400"/>
            <a:ext cx="7772400" cy="4648200"/>
          </a:xfrm>
        </p:spPr>
        <p:txBody>
          <a:bodyPr/>
          <a:lstStyle/>
          <a:p>
            <a:pPr marL="685800" indent="-571500">
              <a:buFont typeface="Arial" panose="020B0604020202020204" pitchFamily="34" charset="0"/>
              <a:buChar char="•"/>
            </a:pPr>
            <a:r>
              <a:rPr lang="en-US" sz="2800" dirty="0" smtClean="0"/>
              <a:t>However, their economics is little known</a:t>
            </a:r>
          </a:p>
          <a:p>
            <a:pPr marL="685800" indent="-571500">
              <a:buFont typeface="Arial" panose="020B0604020202020204" pitchFamily="34" charset="0"/>
              <a:buChar char="•"/>
            </a:pPr>
            <a:r>
              <a:rPr lang="en-US" sz="2800" dirty="0" smtClean="0"/>
              <a:t>This study was initiated to address this gap.</a:t>
            </a:r>
          </a:p>
          <a:p>
            <a:pPr marL="685800" indent="-571500">
              <a:buFont typeface="Arial" panose="020B0604020202020204" pitchFamily="34" charset="0"/>
              <a:buChar char="•"/>
            </a:pPr>
            <a:r>
              <a:rPr lang="en-GB" sz="2800" dirty="0"/>
              <a:t>We do the analysis considering maize because maize is the most important food crop in Tanzania</a:t>
            </a:r>
          </a:p>
          <a:p>
            <a:pPr marL="685800" indent="-571500">
              <a:buFont typeface="Arial" panose="020B0604020202020204" pitchFamily="34" charset="0"/>
              <a:buChar char="•"/>
            </a:pPr>
            <a:endParaRPr lang="en-US" sz="2800" dirty="0" smtClean="0"/>
          </a:p>
        </p:txBody>
      </p:sp>
    </p:spTree>
    <p:extLst>
      <p:ext uri="{BB962C8B-B14F-4D97-AF65-F5344CB8AC3E}">
        <p14:creationId xmlns:p14="http://schemas.microsoft.com/office/powerpoint/2010/main" val="231380973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33400" y="1676400"/>
            <a:ext cx="7772400" cy="4724400"/>
          </a:xfrm>
        </p:spPr>
        <p:txBody>
          <a:bodyPr/>
          <a:lstStyle/>
          <a:p>
            <a:pPr marL="685800" indent="-571500">
              <a:buFont typeface="Arial" panose="020B0604020202020204" pitchFamily="34" charset="0"/>
              <a:buChar char="•"/>
            </a:pPr>
            <a:r>
              <a:rPr lang="en-US" sz="2800" dirty="0">
                <a:latin typeface="Gill Sans"/>
              </a:rPr>
              <a:t>We compare </a:t>
            </a:r>
            <a:r>
              <a:rPr lang="en-US" sz="2800" dirty="0" smtClean="0">
                <a:latin typeface="Gill Sans"/>
              </a:rPr>
              <a:t>Purdue Improved Crop Storage (PICS) </a:t>
            </a:r>
            <a:r>
              <a:rPr lang="en-US" sz="2800" dirty="0" smtClean="0">
                <a:latin typeface="Gill Sans"/>
              </a:rPr>
              <a:t>with polypropylene bags </a:t>
            </a:r>
            <a:endParaRPr lang="en-US" sz="2800" dirty="0" smtClean="0">
              <a:latin typeface="Gill Sans"/>
            </a:endParaRPr>
          </a:p>
          <a:p>
            <a:pPr marL="685800" indent="-571500">
              <a:buFont typeface="Arial" panose="020B0604020202020204" pitchFamily="34" charset="0"/>
              <a:buChar char="•"/>
            </a:pPr>
            <a:r>
              <a:rPr lang="en-US" sz="2800" dirty="0" smtClean="0">
                <a:latin typeface="Gill Sans"/>
              </a:rPr>
              <a:t>Polypropylene </a:t>
            </a:r>
            <a:r>
              <a:rPr lang="en-US" sz="2800" dirty="0">
                <a:latin typeface="Gill Sans"/>
              </a:rPr>
              <a:t>bags </a:t>
            </a:r>
            <a:r>
              <a:rPr lang="en-US" sz="2800" dirty="0" smtClean="0">
                <a:latin typeface="Gill Sans"/>
              </a:rPr>
              <a:t>were selected because they are commonly used by farmers</a:t>
            </a:r>
            <a:endParaRPr lang="en-US" sz="2800" dirty="0"/>
          </a:p>
        </p:txBody>
      </p:sp>
    </p:spTree>
    <p:extLst>
      <p:ext uri="{BB962C8B-B14F-4D97-AF65-F5344CB8AC3E}">
        <p14:creationId xmlns:p14="http://schemas.microsoft.com/office/powerpoint/2010/main" val="66762566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33400" y="1676400"/>
            <a:ext cx="7772400" cy="4572000"/>
          </a:xfrm>
        </p:spPr>
        <p:txBody>
          <a:bodyPr/>
          <a:lstStyle/>
          <a:p>
            <a:r>
              <a:rPr lang="en-US" sz="2800" dirty="0" smtClean="0"/>
              <a:t>Data collection</a:t>
            </a:r>
          </a:p>
          <a:p>
            <a:pPr marL="685800" indent="-571500">
              <a:buFont typeface="Arial" panose="020B0604020202020204" pitchFamily="34" charset="0"/>
              <a:buChar char="•"/>
            </a:pPr>
            <a:r>
              <a:rPr lang="en-US" sz="2800" dirty="0" smtClean="0"/>
              <a:t>We used mainly primary data in this study</a:t>
            </a:r>
          </a:p>
          <a:p>
            <a:pPr marL="685800" indent="-571500">
              <a:buFont typeface="Arial" panose="020B0604020202020204" pitchFamily="34" charset="0"/>
              <a:buChar char="•"/>
            </a:pPr>
            <a:r>
              <a:rPr lang="en-US" sz="2800" dirty="0" smtClean="0"/>
              <a:t>Conducted focus group discussion and household survey</a:t>
            </a:r>
          </a:p>
          <a:p>
            <a:pPr marL="685800" indent="-571500">
              <a:buFont typeface="Arial" panose="020B0604020202020204" pitchFamily="34" charset="0"/>
              <a:buChar char="•"/>
            </a:pPr>
            <a:r>
              <a:rPr lang="en-US" sz="2800" dirty="0" smtClean="0"/>
              <a:t>Group discussion conducted with farmers who have used both the improved  storages and traditional ones </a:t>
            </a:r>
          </a:p>
          <a:p>
            <a:pPr marL="685800" indent="-571500">
              <a:buFont typeface="Arial" panose="020B0604020202020204" pitchFamily="34" charset="0"/>
              <a:buChar char="•"/>
            </a:pPr>
            <a:endParaRPr lang="en-US" sz="2800" dirty="0" smtClean="0"/>
          </a:p>
          <a:p>
            <a:pPr marL="685800" indent="-571500">
              <a:buFont typeface="Arial" panose="020B0604020202020204" pitchFamily="34" charset="0"/>
              <a:buChar char="•"/>
            </a:pPr>
            <a:endParaRPr lang="en-US" sz="2800" dirty="0"/>
          </a:p>
        </p:txBody>
      </p:sp>
    </p:spTree>
    <p:extLst>
      <p:ext uri="{BB962C8B-B14F-4D97-AF65-F5344CB8AC3E}">
        <p14:creationId xmlns:p14="http://schemas.microsoft.com/office/powerpoint/2010/main" val="320604829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584" name="Text Placeholder 3"/>
          <p:cNvSpPr>
            <a:spLocks noGrp="1"/>
          </p:cNvSpPr>
          <p:nvPr>
            <p:ph type="body" sz="quarter" idx="12"/>
          </p:nvPr>
        </p:nvSpPr>
        <p:spPr>
          <a:xfrm>
            <a:off x="173567" y="4368798"/>
            <a:ext cx="4017434" cy="2278744"/>
          </a:xfrm>
        </p:spPr>
        <p:txBody>
          <a:bodyPr/>
          <a:lstStyle/>
          <a:p>
            <a:pPr marL="571500" indent="-457200" algn="just">
              <a:buFont typeface="Arial" panose="020B0604020202020204" pitchFamily="34" charset="0"/>
              <a:buChar char="•"/>
            </a:pPr>
            <a:r>
              <a:rPr lang="en-GB" sz="2800" dirty="0" smtClean="0"/>
              <a:t>Both with female and male farmers</a:t>
            </a:r>
          </a:p>
          <a:p>
            <a:pPr marL="571500" indent="-457200" algn="just">
              <a:buFont typeface="Arial" panose="020B0604020202020204" pitchFamily="34" charset="0"/>
              <a:buChar char="•"/>
            </a:pPr>
            <a:r>
              <a:rPr lang="en-GB" sz="2800" dirty="0" smtClean="0"/>
              <a:t>Helped to elicit losses</a:t>
            </a:r>
          </a:p>
          <a:p>
            <a:pPr marL="571500" indent="-457200" algn="just">
              <a:buFont typeface="Arial" panose="020B0604020202020204" pitchFamily="34" charset="0"/>
              <a:buChar char="•"/>
            </a:pPr>
            <a:endParaRPr lang="en-GB" sz="2800" dirty="0" smtClean="0"/>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1000" y="1473198"/>
            <a:ext cx="4256386" cy="2895600"/>
          </a:xfrm>
          <a:prstGeom prst="rect">
            <a:avLst/>
          </a:prstGeom>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899782" y="1373415"/>
            <a:ext cx="3787018" cy="2819400"/>
          </a:xfrm>
          <a:prstGeom prst="rect">
            <a:avLst/>
          </a:prstGeom>
        </p:spPr>
      </p:pic>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899782" y="4368798"/>
            <a:ext cx="3939418" cy="2278743"/>
          </a:xfrm>
          <a:prstGeom prst="rect">
            <a:avLst/>
          </a:prstGeom>
        </p:spPr>
      </p:pic>
    </p:spTree>
    <p:extLst>
      <p:ext uri="{BB962C8B-B14F-4D97-AF65-F5344CB8AC3E}">
        <p14:creationId xmlns:p14="http://schemas.microsoft.com/office/powerpoint/2010/main" val="423168935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frica RISING Template - 2014">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5490</TotalTime>
  <Words>1063</Words>
  <Application>Microsoft Office PowerPoint</Application>
  <PresentationFormat>On-screen Show (4:3)</PresentationFormat>
  <Paragraphs>213</Paragraphs>
  <Slides>20</Slides>
  <Notes>13</Notes>
  <HiddenSlides>0</HiddenSlides>
  <MMClips>0</MMClips>
  <ScaleCrop>false</ScaleCrop>
  <HeadingPairs>
    <vt:vector size="4" baseType="variant">
      <vt:variant>
        <vt:lpstr>Theme</vt:lpstr>
      </vt:variant>
      <vt:variant>
        <vt:i4>2</vt:i4>
      </vt:variant>
      <vt:variant>
        <vt:lpstr>Slide Titles</vt:lpstr>
      </vt:variant>
      <vt:variant>
        <vt:i4>20</vt:i4>
      </vt:variant>
    </vt:vector>
  </HeadingPairs>
  <TitlesOfParts>
    <vt:vector size="22" baseType="lpstr">
      <vt:lpstr>Africa RISING Template - 2014</vt:lpstr>
      <vt:lpstr>1_Custom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IFPRI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Roberts, Cleophelia (IFPRI)</dc:creator>
  <cp:lastModifiedBy>Bekele</cp:lastModifiedBy>
  <cp:revision>106</cp:revision>
  <dcterms:created xsi:type="dcterms:W3CDTF">2014-10-08T11:30:25Z</dcterms:created>
  <dcterms:modified xsi:type="dcterms:W3CDTF">2016-06-30T07:59:57Z</dcterms:modified>
</cp:coreProperties>
</file>